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2325" r:id="rId2"/>
    <p:sldId id="2326" r:id="rId3"/>
    <p:sldId id="2327" r:id="rId4"/>
    <p:sldId id="2328" r:id="rId5"/>
    <p:sldId id="2329" r:id="rId6"/>
    <p:sldId id="2324" r:id="rId7"/>
    <p:sldId id="257" r:id="rId8"/>
    <p:sldId id="258" r:id="rId9"/>
    <p:sldId id="259" r:id="rId10"/>
    <p:sldId id="260" r:id="rId11"/>
    <p:sldId id="2340" r:id="rId12"/>
    <p:sldId id="265" r:id="rId13"/>
    <p:sldId id="335" r:id="rId14"/>
    <p:sldId id="354" r:id="rId15"/>
    <p:sldId id="2337" r:id="rId16"/>
    <p:sldId id="352" r:id="rId17"/>
    <p:sldId id="273" r:id="rId18"/>
    <p:sldId id="353" r:id="rId19"/>
    <p:sldId id="309" r:id="rId20"/>
    <p:sldId id="338" r:id="rId21"/>
    <p:sldId id="340" r:id="rId22"/>
    <p:sldId id="339" r:id="rId23"/>
    <p:sldId id="341" r:id="rId24"/>
    <p:sldId id="350" r:id="rId25"/>
    <p:sldId id="337" r:id="rId26"/>
    <p:sldId id="355" r:id="rId27"/>
    <p:sldId id="2338" r:id="rId28"/>
    <p:sldId id="2339" r:id="rId29"/>
    <p:sldId id="2317" r:id="rId30"/>
    <p:sldId id="2318" r:id="rId31"/>
    <p:sldId id="2319" r:id="rId32"/>
    <p:sldId id="2320" r:id="rId33"/>
    <p:sldId id="2321" r:id="rId34"/>
    <p:sldId id="2322" r:id="rId35"/>
    <p:sldId id="2341" r:id="rId36"/>
    <p:sldId id="2323" r:id="rId37"/>
    <p:sldId id="264" r:id="rId38"/>
    <p:sldId id="262" r:id="rId39"/>
    <p:sldId id="2331" r:id="rId40"/>
    <p:sldId id="2330" r:id="rId41"/>
    <p:sldId id="2336" r:id="rId42"/>
    <p:sldId id="345" r:id="rId43"/>
    <p:sldId id="342" r:id="rId44"/>
    <p:sldId id="343" r:id="rId45"/>
    <p:sldId id="346" r:id="rId46"/>
    <p:sldId id="344" r:id="rId47"/>
    <p:sldId id="347" r:id="rId48"/>
    <p:sldId id="348"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81" d="100"/>
          <a:sy n="81" d="100"/>
        </p:scale>
        <p:origin x="725"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esha Blaser" userId="f3df87bd-2441-4ccc-ad26-915e0e24f0f4" providerId="ADAL" clId="{8251504B-EDB6-48A6-BB4A-2A2999B1B047}"/>
    <pc:docChg chg="custSel modSld">
      <pc:chgData name="Kiesha Blaser" userId="f3df87bd-2441-4ccc-ad26-915e0e24f0f4" providerId="ADAL" clId="{8251504B-EDB6-48A6-BB4A-2A2999B1B047}" dt="2024-11-18T21:11:39.961" v="320" actId="20577"/>
      <pc:docMkLst>
        <pc:docMk/>
      </pc:docMkLst>
      <pc:sldChg chg="addSp delSp modSp mod">
        <pc:chgData name="Kiesha Blaser" userId="f3df87bd-2441-4ccc-ad26-915e0e24f0f4" providerId="ADAL" clId="{8251504B-EDB6-48A6-BB4A-2A2999B1B047}" dt="2024-11-18T17:28:12.879" v="283" actId="20577"/>
        <pc:sldMkLst>
          <pc:docMk/>
          <pc:sldMk cId="4204183046" sldId="2326"/>
        </pc:sldMkLst>
        <pc:spChg chg="del mod">
          <ac:chgData name="Kiesha Blaser" userId="f3df87bd-2441-4ccc-ad26-915e0e24f0f4" providerId="ADAL" clId="{8251504B-EDB6-48A6-BB4A-2A2999B1B047}" dt="2024-11-18T17:27:28.288" v="232" actId="478"/>
          <ac:spMkLst>
            <pc:docMk/>
            <pc:sldMk cId="4204183046" sldId="2326"/>
            <ac:spMk id="3" creationId="{00000000-0000-0000-0000-000000000000}"/>
          </ac:spMkLst>
        </pc:spChg>
        <pc:spChg chg="mod">
          <ac:chgData name="Kiesha Blaser" userId="f3df87bd-2441-4ccc-ad26-915e0e24f0f4" providerId="ADAL" clId="{8251504B-EDB6-48A6-BB4A-2A2999B1B047}" dt="2024-11-18T17:28:12.879" v="283" actId="20577"/>
          <ac:spMkLst>
            <pc:docMk/>
            <pc:sldMk cId="4204183046" sldId="2326"/>
            <ac:spMk id="5" creationId="{00000000-0000-0000-0000-000000000000}"/>
          </ac:spMkLst>
        </pc:spChg>
        <pc:spChg chg="add mod">
          <ac:chgData name="Kiesha Blaser" userId="f3df87bd-2441-4ccc-ad26-915e0e24f0f4" providerId="ADAL" clId="{8251504B-EDB6-48A6-BB4A-2A2999B1B047}" dt="2024-11-18T17:27:59.402" v="277" actId="403"/>
          <ac:spMkLst>
            <pc:docMk/>
            <pc:sldMk cId="4204183046" sldId="2326"/>
            <ac:spMk id="8" creationId="{256D383E-3297-DC48-B866-A1732F3265AD}"/>
          </ac:spMkLst>
        </pc:spChg>
        <pc:spChg chg="del mod">
          <ac:chgData name="Kiesha Blaser" userId="f3df87bd-2441-4ccc-ad26-915e0e24f0f4" providerId="ADAL" clId="{8251504B-EDB6-48A6-BB4A-2A2999B1B047}" dt="2024-11-18T17:25:12.774" v="72" actId="478"/>
          <ac:spMkLst>
            <pc:docMk/>
            <pc:sldMk cId="4204183046" sldId="2326"/>
            <ac:spMk id="11" creationId="{00000000-0000-0000-0000-000000000000}"/>
          </ac:spMkLst>
        </pc:spChg>
        <pc:picChg chg="add mod modCrop">
          <ac:chgData name="Kiesha Blaser" userId="f3df87bd-2441-4ccc-ad26-915e0e24f0f4" providerId="ADAL" clId="{8251504B-EDB6-48A6-BB4A-2A2999B1B047}" dt="2024-11-18T17:27:46.483" v="274" actId="1036"/>
          <ac:picMkLst>
            <pc:docMk/>
            <pc:sldMk cId="4204183046" sldId="2326"/>
            <ac:picMk id="6" creationId="{926E1BC5-24B4-2C69-1FEA-A45A51EB97CB}"/>
          </ac:picMkLst>
        </pc:picChg>
      </pc:sldChg>
      <pc:sldChg chg="modSp mod">
        <pc:chgData name="Kiesha Blaser" userId="f3df87bd-2441-4ccc-ad26-915e0e24f0f4" providerId="ADAL" clId="{8251504B-EDB6-48A6-BB4A-2A2999B1B047}" dt="2024-11-18T21:11:39.961" v="320" actId="20577"/>
        <pc:sldMkLst>
          <pc:docMk/>
          <pc:sldMk cId="1288794806" sldId="2327"/>
        </pc:sldMkLst>
        <pc:spChg chg="mod">
          <ac:chgData name="Kiesha Blaser" userId="f3df87bd-2441-4ccc-ad26-915e0e24f0f4" providerId="ADAL" clId="{8251504B-EDB6-48A6-BB4A-2A2999B1B047}" dt="2024-11-18T21:11:39.961" v="320" actId="20577"/>
          <ac:spMkLst>
            <pc:docMk/>
            <pc:sldMk cId="1288794806" sldId="2327"/>
            <ac:spMk id="4" creationId="{00000000-0000-0000-0000-000000000000}"/>
          </ac:spMkLst>
        </pc:spChg>
        <pc:picChg chg="mod">
          <ac:chgData name="Kiesha Blaser" userId="f3df87bd-2441-4ccc-ad26-915e0e24f0f4" providerId="ADAL" clId="{8251504B-EDB6-48A6-BB4A-2A2999B1B047}" dt="2024-11-18T17:28:55.929" v="284" actId="1076"/>
          <ac:picMkLst>
            <pc:docMk/>
            <pc:sldMk cId="1288794806" sldId="2327"/>
            <ac:picMk id="5" creationId="{00000000-0000-0000-0000-00000000000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E888F2-FEBA-45E5-BAD4-A4FF7E3857EB}" type="doc">
      <dgm:prSet loTypeId="urn:microsoft.com/office/officeart/2005/8/layout/venn1" loCatId="relationship" qsTypeId="urn:microsoft.com/office/officeart/2005/8/quickstyle/simple1" qsCatId="simple" csTypeId="urn:microsoft.com/office/officeart/2005/8/colors/accent1_2" csCatId="accent1" phldr="1"/>
      <dgm:spPr/>
    </dgm:pt>
    <dgm:pt modelId="{A1B5504B-825C-4C91-9894-6701F3FDCA64}">
      <dgm:prSet/>
      <dgm:spPr>
        <a:solidFill>
          <a:schemeClr val="accent1">
            <a:lumMod val="75000"/>
            <a:alpha val="50000"/>
          </a:schemeClr>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latin typeface="Arial" panose="020B0604020202020204" pitchFamily="34" charset="0"/>
            </a:rPr>
            <a:t>Lifestyle</a:t>
          </a:r>
        </a:p>
      </dgm:t>
    </dgm:pt>
    <dgm:pt modelId="{CD046B0A-73F6-44C9-AC2F-48CED9EC4E11}" type="parTrans" cxnId="{433FC497-DFFF-4D71-85F7-7B223BDFB70D}">
      <dgm:prSet/>
      <dgm:spPr/>
      <dgm:t>
        <a:bodyPr/>
        <a:lstStyle/>
        <a:p>
          <a:endParaRPr lang="en-US"/>
        </a:p>
      </dgm:t>
    </dgm:pt>
    <dgm:pt modelId="{4DBD1875-F67D-437E-84D1-DBC4C171A4B9}" type="sibTrans" cxnId="{433FC497-DFFF-4D71-85F7-7B223BDFB70D}">
      <dgm:prSet/>
      <dgm:spPr/>
      <dgm:t>
        <a:bodyPr/>
        <a:lstStyle/>
        <a:p>
          <a:endParaRPr lang="en-US"/>
        </a:p>
      </dgm:t>
    </dgm:pt>
    <dgm:pt modelId="{F45ADB04-4FE9-43BC-8BF4-0159D59A082F}">
      <dgm:prSet/>
      <dgm:spPr>
        <a:solidFill>
          <a:schemeClr val="accent1">
            <a:lumMod val="40000"/>
            <a:lumOff val="60000"/>
            <a:alpha val="50000"/>
          </a:schemeClr>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latin typeface="Arial" panose="020B0604020202020204" pitchFamily="34" charset="0"/>
            </a:rPr>
            <a:t>Lifestrain</a:t>
          </a:r>
        </a:p>
      </dgm:t>
    </dgm:pt>
    <dgm:pt modelId="{E8D92266-D952-4054-8F92-32CC045D7CCA}" type="parTrans" cxnId="{E2F46B62-AE46-4337-A0B5-77E21467E3AC}">
      <dgm:prSet/>
      <dgm:spPr/>
      <dgm:t>
        <a:bodyPr/>
        <a:lstStyle/>
        <a:p>
          <a:endParaRPr lang="en-US"/>
        </a:p>
      </dgm:t>
    </dgm:pt>
    <dgm:pt modelId="{C4D8B910-7EBB-49E4-BD42-32C73652C3A8}" type="sibTrans" cxnId="{E2F46B62-AE46-4337-A0B5-77E21467E3AC}">
      <dgm:prSet/>
      <dgm:spPr/>
      <dgm:t>
        <a:bodyPr/>
        <a:lstStyle/>
        <a:p>
          <a:endParaRPr lang="en-US"/>
        </a:p>
      </dgm:t>
    </dgm:pt>
    <dgm:pt modelId="{B73780B4-554A-4D36-8DB9-B1D85164EEF5}">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latin typeface="Arial" panose="020B0604020202020204" pitchFamily="34" charset="0"/>
            </a:rPr>
            <a:t>Lifescape</a:t>
          </a:r>
        </a:p>
      </dgm:t>
    </dgm:pt>
    <dgm:pt modelId="{98E5E5AB-914C-4025-96A8-B2696CD5C7E5}" type="parTrans" cxnId="{C44E8624-87C0-421B-BDCE-10A7A0598A9A}">
      <dgm:prSet/>
      <dgm:spPr/>
      <dgm:t>
        <a:bodyPr/>
        <a:lstStyle/>
        <a:p>
          <a:endParaRPr lang="en-US"/>
        </a:p>
      </dgm:t>
    </dgm:pt>
    <dgm:pt modelId="{E01CD05B-0A63-47A8-A08E-844256905928}" type="sibTrans" cxnId="{C44E8624-87C0-421B-BDCE-10A7A0598A9A}">
      <dgm:prSet/>
      <dgm:spPr/>
      <dgm:t>
        <a:bodyPr/>
        <a:lstStyle/>
        <a:p>
          <a:endParaRPr lang="en-US"/>
        </a:p>
      </dgm:t>
    </dgm:pt>
    <dgm:pt modelId="{F2CC0248-A896-47A8-A6C7-1FEA8F592498}" type="pres">
      <dgm:prSet presAssocID="{A3E888F2-FEBA-45E5-BAD4-A4FF7E3857EB}" presName="compositeShape" presStyleCnt="0">
        <dgm:presLayoutVars>
          <dgm:chMax val="7"/>
          <dgm:dir/>
          <dgm:resizeHandles val="exact"/>
        </dgm:presLayoutVars>
      </dgm:prSet>
      <dgm:spPr/>
    </dgm:pt>
    <dgm:pt modelId="{EB2BDA69-976D-46BD-AADB-7BF8EFACF0FA}" type="pres">
      <dgm:prSet presAssocID="{A1B5504B-825C-4C91-9894-6701F3FDCA64}" presName="circ1" presStyleLbl="vennNode1" presStyleIdx="0" presStyleCnt="3" custLinFactNeighborY="-1772"/>
      <dgm:spPr/>
    </dgm:pt>
    <dgm:pt modelId="{34864B95-951C-4B09-9E92-011E0C51EE4F}" type="pres">
      <dgm:prSet presAssocID="{A1B5504B-825C-4C91-9894-6701F3FDCA64}" presName="circ1Tx" presStyleLbl="revTx" presStyleIdx="0" presStyleCnt="0">
        <dgm:presLayoutVars>
          <dgm:chMax val="0"/>
          <dgm:chPref val="0"/>
          <dgm:bulletEnabled val="1"/>
        </dgm:presLayoutVars>
      </dgm:prSet>
      <dgm:spPr/>
    </dgm:pt>
    <dgm:pt modelId="{016B3AA8-CB1B-424F-AAA2-13D42E4D27AC}" type="pres">
      <dgm:prSet presAssocID="{F45ADB04-4FE9-43BC-8BF4-0159D59A082F}" presName="circ2" presStyleLbl="vennNode1" presStyleIdx="1" presStyleCnt="3"/>
      <dgm:spPr/>
    </dgm:pt>
    <dgm:pt modelId="{274208AA-C5E4-4280-81BC-533CBE2E4FDC}" type="pres">
      <dgm:prSet presAssocID="{F45ADB04-4FE9-43BC-8BF4-0159D59A082F}" presName="circ2Tx" presStyleLbl="revTx" presStyleIdx="0" presStyleCnt="0">
        <dgm:presLayoutVars>
          <dgm:chMax val="0"/>
          <dgm:chPref val="0"/>
          <dgm:bulletEnabled val="1"/>
        </dgm:presLayoutVars>
      </dgm:prSet>
      <dgm:spPr/>
    </dgm:pt>
    <dgm:pt modelId="{94B481CD-8E0B-439F-A242-B02A9114780C}" type="pres">
      <dgm:prSet presAssocID="{B73780B4-554A-4D36-8DB9-B1D85164EEF5}" presName="circ3" presStyleLbl="vennNode1" presStyleIdx="2" presStyleCnt="3"/>
      <dgm:spPr/>
    </dgm:pt>
    <dgm:pt modelId="{175C6308-BD25-478B-96D2-A1A52F4123E0}" type="pres">
      <dgm:prSet presAssocID="{B73780B4-554A-4D36-8DB9-B1D85164EEF5}" presName="circ3Tx" presStyleLbl="revTx" presStyleIdx="0" presStyleCnt="0">
        <dgm:presLayoutVars>
          <dgm:chMax val="0"/>
          <dgm:chPref val="0"/>
          <dgm:bulletEnabled val="1"/>
        </dgm:presLayoutVars>
      </dgm:prSet>
      <dgm:spPr/>
    </dgm:pt>
  </dgm:ptLst>
  <dgm:cxnLst>
    <dgm:cxn modelId="{B1CB000D-12DD-4E06-936E-84A7AD385FF3}" type="presOf" srcId="{F45ADB04-4FE9-43BC-8BF4-0159D59A082F}" destId="{274208AA-C5E4-4280-81BC-533CBE2E4FDC}" srcOrd="1" destOrd="0" presId="urn:microsoft.com/office/officeart/2005/8/layout/venn1"/>
    <dgm:cxn modelId="{C44E8624-87C0-421B-BDCE-10A7A0598A9A}" srcId="{A3E888F2-FEBA-45E5-BAD4-A4FF7E3857EB}" destId="{B73780B4-554A-4D36-8DB9-B1D85164EEF5}" srcOrd="2" destOrd="0" parTransId="{98E5E5AB-914C-4025-96A8-B2696CD5C7E5}" sibTransId="{E01CD05B-0A63-47A8-A08E-844256905928}"/>
    <dgm:cxn modelId="{E2F46B62-AE46-4337-A0B5-77E21467E3AC}" srcId="{A3E888F2-FEBA-45E5-BAD4-A4FF7E3857EB}" destId="{F45ADB04-4FE9-43BC-8BF4-0159D59A082F}" srcOrd="1" destOrd="0" parTransId="{E8D92266-D952-4054-8F92-32CC045D7CCA}" sibTransId="{C4D8B910-7EBB-49E4-BD42-32C73652C3A8}"/>
    <dgm:cxn modelId="{F6599C55-D42F-4AAD-8FB7-4E66E4FE934A}" type="presOf" srcId="{A1B5504B-825C-4C91-9894-6701F3FDCA64}" destId="{EB2BDA69-976D-46BD-AADB-7BF8EFACF0FA}" srcOrd="0" destOrd="0" presId="urn:microsoft.com/office/officeart/2005/8/layout/venn1"/>
    <dgm:cxn modelId="{B33C7B57-4E97-431E-BA3B-F164885C7025}" type="presOf" srcId="{B73780B4-554A-4D36-8DB9-B1D85164EEF5}" destId="{175C6308-BD25-478B-96D2-A1A52F4123E0}" srcOrd="1" destOrd="0" presId="urn:microsoft.com/office/officeart/2005/8/layout/venn1"/>
    <dgm:cxn modelId="{6CAFB986-10BD-4C71-A2DB-4847E800EC14}" type="presOf" srcId="{F45ADB04-4FE9-43BC-8BF4-0159D59A082F}" destId="{016B3AA8-CB1B-424F-AAA2-13D42E4D27AC}" srcOrd="0" destOrd="0" presId="urn:microsoft.com/office/officeart/2005/8/layout/venn1"/>
    <dgm:cxn modelId="{C54B4396-CE40-4BEB-BF58-2BE5934906D7}" type="presOf" srcId="{A3E888F2-FEBA-45E5-BAD4-A4FF7E3857EB}" destId="{F2CC0248-A896-47A8-A6C7-1FEA8F592498}" srcOrd="0" destOrd="0" presId="urn:microsoft.com/office/officeart/2005/8/layout/venn1"/>
    <dgm:cxn modelId="{433FC497-DFFF-4D71-85F7-7B223BDFB70D}" srcId="{A3E888F2-FEBA-45E5-BAD4-A4FF7E3857EB}" destId="{A1B5504B-825C-4C91-9894-6701F3FDCA64}" srcOrd="0" destOrd="0" parTransId="{CD046B0A-73F6-44C9-AC2F-48CED9EC4E11}" sibTransId="{4DBD1875-F67D-437E-84D1-DBC4C171A4B9}"/>
    <dgm:cxn modelId="{C55AC9A9-E457-4D5C-8CC3-28F860314CFA}" type="presOf" srcId="{A1B5504B-825C-4C91-9894-6701F3FDCA64}" destId="{34864B95-951C-4B09-9E92-011E0C51EE4F}" srcOrd="1" destOrd="0" presId="urn:microsoft.com/office/officeart/2005/8/layout/venn1"/>
    <dgm:cxn modelId="{FF7CF9B6-9B49-4FA9-B0A9-CC4DF4AF6E5B}" type="presOf" srcId="{B73780B4-554A-4D36-8DB9-B1D85164EEF5}" destId="{94B481CD-8E0B-439F-A242-B02A9114780C}" srcOrd="0" destOrd="0" presId="urn:microsoft.com/office/officeart/2005/8/layout/venn1"/>
    <dgm:cxn modelId="{EA7D21F1-973C-414D-B299-A5373B8C563A}" type="presParOf" srcId="{F2CC0248-A896-47A8-A6C7-1FEA8F592498}" destId="{EB2BDA69-976D-46BD-AADB-7BF8EFACF0FA}" srcOrd="0" destOrd="0" presId="urn:microsoft.com/office/officeart/2005/8/layout/venn1"/>
    <dgm:cxn modelId="{53A0BC71-8086-4928-9976-09F4345BC024}" type="presParOf" srcId="{F2CC0248-A896-47A8-A6C7-1FEA8F592498}" destId="{34864B95-951C-4B09-9E92-011E0C51EE4F}" srcOrd="1" destOrd="0" presId="urn:microsoft.com/office/officeart/2005/8/layout/venn1"/>
    <dgm:cxn modelId="{5A6A3EED-21CE-4ADA-856E-0808E9629C31}" type="presParOf" srcId="{F2CC0248-A896-47A8-A6C7-1FEA8F592498}" destId="{016B3AA8-CB1B-424F-AAA2-13D42E4D27AC}" srcOrd="2" destOrd="0" presId="urn:microsoft.com/office/officeart/2005/8/layout/venn1"/>
    <dgm:cxn modelId="{4475FA76-6950-4D08-8AB5-B53DB604A763}" type="presParOf" srcId="{F2CC0248-A896-47A8-A6C7-1FEA8F592498}" destId="{274208AA-C5E4-4280-81BC-533CBE2E4FDC}" srcOrd="3" destOrd="0" presId="urn:microsoft.com/office/officeart/2005/8/layout/venn1"/>
    <dgm:cxn modelId="{C64ECB42-1AD0-42A3-84B1-7D0A77446A59}" type="presParOf" srcId="{F2CC0248-A896-47A8-A6C7-1FEA8F592498}" destId="{94B481CD-8E0B-439F-A242-B02A9114780C}" srcOrd="4" destOrd="0" presId="urn:microsoft.com/office/officeart/2005/8/layout/venn1"/>
    <dgm:cxn modelId="{29A6AA0B-B58A-4CA6-A9A5-4C4EBC46680C}" type="presParOf" srcId="{F2CC0248-A896-47A8-A6C7-1FEA8F592498}" destId="{175C6308-BD25-478B-96D2-A1A52F4123E0}"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2BDA69-976D-46BD-AADB-7BF8EFACF0FA}">
      <dsp:nvSpPr>
        <dsp:cNvPr id="0" name=""/>
        <dsp:cNvSpPr/>
      </dsp:nvSpPr>
      <dsp:spPr>
        <a:xfrm>
          <a:off x="2757011" y="8454"/>
          <a:ext cx="2715577" cy="2715577"/>
        </a:xfrm>
        <a:prstGeom prst="ellipse">
          <a:avLst/>
        </a:prstGeom>
        <a:solidFill>
          <a:schemeClr val="accent1">
            <a:lumMod val="75000"/>
            <a:alpha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700" b="1" i="0" u="none" strike="noStrike" kern="1200" cap="none" normalizeH="0" baseline="0" dirty="0">
              <a:ln>
                <a:noFill/>
              </a:ln>
              <a:solidFill>
                <a:schemeClr val="tx1"/>
              </a:solidFill>
              <a:effectLst/>
              <a:latin typeface="Arial" panose="020B0604020202020204" pitchFamily="34" charset="0"/>
            </a:rPr>
            <a:t>Lifestyle</a:t>
          </a:r>
        </a:p>
      </dsp:txBody>
      <dsp:txXfrm>
        <a:off x="3119088" y="483680"/>
        <a:ext cx="1991423" cy="1222010"/>
      </dsp:txXfrm>
    </dsp:sp>
    <dsp:sp modelId="{016B3AA8-CB1B-424F-AAA2-13D42E4D27AC}">
      <dsp:nvSpPr>
        <dsp:cNvPr id="0" name=""/>
        <dsp:cNvSpPr/>
      </dsp:nvSpPr>
      <dsp:spPr>
        <a:xfrm>
          <a:off x="3736882" y="1753810"/>
          <a:ext cx="2715577" cy="2715577"/>
        </a:xfrm>
        <a:prstGeom prst="ellipse">
          <a:avLst/>
        </a:prstGeom>
        <a:solidFill>
          <a:schemeClr val="accent1">
            <a:lumMod val="40000"/>
            <a:lumOff val="60000"/>
            <a:alpha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700" b="1" i="0" u="none" strike="noStrike" kern="1200" cap="none" normalizeH="0" baseline="0" dirty="0">
              <a:ln>
                <a:noFill/>
              </a:ln>
              <a:solidFill>
                <a:schemeClr val="tx1"/>
              </a:solidFill>
              <a:effectLst/>
              <a:latin typeface="Arial" panose="020B0604020202020204" pitchFamily="34" charset="0"/>
            </a:rPr>
            <a:t>Lifestrain</a:t>
          </a:r>
        </a:p>
      </dsp:txBody>
      <dsp:txXfrm>
        <a:off x="4567396" y="2455334"/>
        <a:ext cx="1629346" cy="1493567"/>
      </dsp:txXfrm>
    </dsp:sp>
    <dsp:sp modelId="{94B481CD-8E0B-439F-A242-B02A9114780C}">
      <dsp:nvSpPr>
        <dsp:cNvPr id="0" name=""/>
        <dsp:cNvSpPr/>
      </dsp:nvSpPr>
      <dsp:spPr>
        <a:xfrm>
          <a:off x="1777140" y="1753810"/>
          <a:ext cx="2715577" cy="2715577"/>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700" b="1" i="0" u="none" strike="noStrike" kern="1200" cap="none" normalizeH="0" baseline="0" dirty="0">
              <a:ln>
                <a:noFill/>
              </a:ln>
              <a:solidFill>
                <a:schemeClr val="tx1"/>
              </a:solidFill>
              <a:effectLst/>
              <a:latin typeface="Arial" panose="020B0604020202020204" pitchFamily="34" charset="0"/>
            </a:rPr>
            <a:t>Lifescape</a:t>
          </a:r>
        </a:p>
      </dsp:txBody>
      <dsp:txXfrm>
        <a:off x="2032857" y="2455334"/>
        <a:ext cx="1629346" cy="1493567"/>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58404-52CF-D04E-96C2-D1BCCFCCA6B7}" type="datetimeFigureOut">
              <a:rPr lang="en-US" smtClean="0"/>
              <a:t>11/18/2024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3982F7-677A-FF49-A412-8D1A46DEA687}" type="slidenum">
              <a:rPr lang="en-US" smtClean="0"/>
              <a:t>‹#›</a:t>
            </a:fld>
            <a:endParaRPr lang="en-US"/>
          </a:p>
        </p:txBody>
      </p:sp>
    </p:spTree>
    <p:extLst>
      <p:ext uri="{BB962C8B-B14F-4D97-AF65-F5344CB8AC3E}">
        <p14:creationId xmlns:p14="http://schemas.microsoft.com/office/powerpoint/2010/main" val="427217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Shape 150"/>
          <p:cNvSpPr>
            <a:spLocks noGrp="1" noRot="1" noChangeAspect="1"/>
          </p:cNvSpPr>
          <p:nvPr>
            <p:ph type="sldImg"/>
          </p:nvPr>
        </p:nvSpPr>
        <p:spPr>
          <a:prstGeom prst="rect">
            <a:avLst/>
          </a:prstGeom>
        </p:spPr>
        <p:txBody>
          <a:bodyPr/>
          <a:lstStyle/>
          <a:p>
            <a:endParaRPr/>
          </a:p>
        </p:txBody>
      </p:sp>
      <p:sp>
        <p:nvSpPr>
          <p:cNvPr id="151" name="Shape 151"/>
          <p:cNvSpPr>
            <a:spLocks noGrp="1"/>
          </p:cNvSpPr>
          <p:nvPr>
            <p:ph type="body" sz="quarter" idx="1"/>
          </p:nvPr>
        </p:nvSpPr>
        <p:spPr>
          <a:prstGeom prst="rect">
            <a:avLst/>
          </a:prstGeom>
        </p:spPr>
        <p:txBody>
          <a:bodyPr/>
          <a:lstStyle/>
          <a:p>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81084-9F02-4D73-B106-632817612936}" type="slidenum">
              <a:rPr lang="en-US" smtClean="0"/>
              <a:t>34</a:t>
            </a:fld>
            <a:endParaRPr lang="en-US"/>
          </a:p>
        </p:txBody>
      </p:sp>
    </p:spTree>
    <p:extLst>
      <p:ext uri="{BB962C8B-B14F-4D97-AF65-F5344CB8AC3E}">
        <p14:creationId xmlns:p14="http://schemas.microsoft.com/office/powerpoint/2010/main" val="3029881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81084-9F02-4D73-B106-632817612936}" type="slidenum">
              <a:rPr lang="en-US" smtClean="0"/>
              <a:t>35</a:t>
            </a:fld>
            <a:endParaRPr lang="en-US"/>
          </a:p>
        </p:txBody>
      </p:sp>
    </p:spTree>
    <p:extLst>
      <p:ext uri="{BB962C8B-B14F-4D97-AF65-F5344CB8AC3E}">
        <p14:creationId xmlns:p14="http://schemas.microsoft.com/office/powerpoint/2010/main" val="3313130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F934D-64BE-CC9A-E02F-CCC66627377D}"/>
            </a:ext>
          </a:extLst>
        </p:cNvPr>
        <p:cNvGrpSpPr/>
        <p:nvPr/>
      </p:nvGrpSpPr>
      <p:grpSpPr>
        <a:xfrm>
          <a:off x="0" y="0"/>
          <a:ext cx="0" cy="0"/>
          <a:chOff x="0" y="0"/>
          <a:chExt cx="0" cy="0"/>
        </a:xfrm>
      </p:grpSpPr>
      <p:sp>
        <p:nvSpPr>
          <p:cNvPr id="150" name="Shape 150">
            <a:extLst>
              <a:ext uri="{FF2B5EF4-FFF2-40B4-BE49-F238E27FC236}">
                <a16:creationId xmlns:a16="http://schemas.microsoft.com/office/drawing/2014/main" id="{9A5C5A08-C709-AA99-20DF-B3480192D55B}"/>
              </a:ext>
            </a:extLst>
          </p:cNvPr>
          <p:cNvSpPr>
            <a:spLocks noGrp="1" noRot="1" noChangeAspect="1"/>
          </p:cNvSpPr>
          <p:nvPr>
            <p:ph type="sldImg"/>
          </p:nvPr>
        </p:nvSpPr>
        <p:spPr>
          <a:prstGeom prst="rect">
            <a:avLst/>
          </a:prstGeom>
        </p:spPr>
        <p:txBody>
          <a:bodyPr/>
          <a:lstStyle/>
          <a:p>
            <a:endParaRPr/>
          </a:p>
        </p:txBody>
      </p:sp>
      <p:sp>
        <p:nvSpPr>
          <p:cNvPr id="151" name="Shape 151">
            <a:extLst>
              <a:ext uri="{FF2B5EF4-FFF2-40B4-BE49-F238E27FC236}">
                <a16:creationId xmlns:a16="http://schemas.microsoft.com/office/drawing/2014/main" id="{1A18AA69-9925-7ECA-5558-C5F47B415397}"/>
              </a:ext>
            </a:extLst>
          </p:cNvPr>
          <p:cNvSpPr>
            <a:spLocks noGrp="1"/>
          </p:cNvSpPr>
          <p:nvPr>
            <p:ph type="body" sz="quarter" idx="1"/>
          </p:nvPr>
        </p:nvSpPr>
        <p:spPr>
          <a:prstGeom prst="rect">
            <a:avLst/>
          </a:prstGeom>
        </p:spPr>
        <p:txBody>
          <a:bodyPr/>
          <a:lstStyle/>
          <a:p>
            <a:endParaRPr/>
          </a:p>
        </p:txBody>
      </p:sp>
    </p:spTree>
    <p:extLst>
      <p:ext uri="{BB962C8B-B14F-4D97-AF65-F5344CB8AC3E}">
        <p14:creationId xmlns:p14="http://schemas.microsoft.com/office/powerpoint/2010/main" val="1424304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Eco-historical context means that change is always cumulative; </a:t>
            </a:r>
            <a:r>
              <a:rPr lang="en-US" sz="2800" b="1" dirty="0">
                <a:solidFill>
                  <a:schemeClr val="accent1">
                    <a:lumMod val="60000"/>
                    <a:lumOff val="40000"/>
                  </a:schemeClr>
                </a:solidFill>
                <a:latin typeface="Gill Sans MT" panose="020B0502020104020203" pitchFamily="34" charset="0"/>
              </a:rPr>
              <a:t>P-SIA form of social science that objectively examines impacts to people</a:t>
            </a:r>
          </a:p>
          <a:p>
            <a:pPr lvl="1"/>
            <a:r>
              <a:rPr lang="en-US" sz="2800" b="1" dirty="0">
                <a:solidFill>
                  <a:schemeClr val="accent1">
                    <a:lumMod val="60000"/>
                    <a:lumOff val="40000"/>
                  </a:schemeClr>
                </a:solidFill>
                <a:latin typeface="Gill Sans MT" panose="020B0502020104020203" pitchFamily="34" charset="0"/>
              </a:rPr>
              <a:t>Any given situation might evidence some impacts, not others</a:t>
            </a:r>
          </a:p>
          <a:p>
            <a:pPr lvl="1"/>
            <a:r>
              <a:rPr lang="en-US" sz="2800" b="1" dirty="0">
                <a:solidFill>
                  <a:schemeClr val="accent1">
                    <a:lumMod val="60000"/>
                    <a:lumOff val="40000"/>
                  </a:schemeClr>
                </a:solidFill>
                <a:latin typeface="Gill Sans MT" panose="020B0502020104020203" pitchFamily="34" charset="0"/>
              </a:rPr>
              <a:t>Impacts may be severe, mild or absent </a:t>
            </a:r>
          </a:p>
          <a:p>
            <a:pPr lvl="1"/>
            <a:r>
              <a:rPr lang="en-US" sz="2800" b="1" dirty="0">
                <a:solidFill>
                  <a:schemeClr val="accent1">
                    <a:lumMod val="60000"/>
                    <a:lumOff val="40000"/>
                  </a:schemeClr>
                </a:solidFill>
                <a:latin typeface="Gill Sans MT" panose="020B0502020104020203" pitchFamily="34" charset="0"/>
              </a:rPr>
              <a:t>Open to case specific dynamics and results </a:t>
            </a:r>
          </a:p>
          <a:p>
            <a:pPr lvl="1"/>
            <a:r>
              <a:rPr lang="en-US" sz="2800" b="1" dirty="0">
                <a:solidFill>
                  <a:schemeClr val="accent1">
                    <a:lumMod val="60000"/>
                    <a:lumOff val="40000"/>
                  </a:schemeClr>
                </a:solidFill>
                <a:latin typeface="Gill Sans MT" panose="020B0502020104020203" pitchFamily="34" charset="0"/>
              </a:rPr>
              <a:t>How to drive for depth of understanding</a:t>
            </a:r>
          </a:p>
          <a:p>
            <a:endParaRPr lang="en-US" dirty="0"/>
          </a:p>
        </p:txBody>
      </p:sp>
      <p:sp>
        <p:nvSpPr>
          <p:cNvPr id="4" name="Slide Number Placeholder 3"/>
          <p:cNvSpPr>
            <a:spLocks noGrp="1"/>
          </p:cNvSpPr>
          <p:nvPr>
            <p:ph type="sldNum" sz="quarter" idx="10"/>
          </p:nvPr>
        </p:nvSpPr>
        <p:spPr/>
        <p:txBody>
          <a:bodyPr/>
          <a:lstStyle/>
          <a:p>
            <a:fld id="{2851B611-FB32-4DAC-8330-810D7974DC18}" type="slidenum">
              <a:rPr lang="en-US" smtClean="0"/>
              <a:t>14</a:t>
            </a:fld>
            <a:endParaRPr lang="en-US" dirty="0"/>
          </a:p>
        </p:txBody>
      </p:sp>
    </p:spTree>
    <p:extLst>
      <p:ext uri="{BB962C8B-B14F-4D97-AF65-F5344CB8AC3E}">
        <p14:creationId xmlns:p14="http://schemas.microsoft.com/office/powerpoint/2010/main" val="2585999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ascertain whether core understandings are challenged by the new situation and how such challenges are resolved</a:t>
            </a:r>
          </a:p>
          <a:p>
            <a:r>
              <a:rPr lang="en-US" sz="1200" kern="1200" dirty="0">
                <a:solidFill>
                  <a:schemeClr val="tx1"/>
                </a:solidFill>
                <a:effectLst/>
                <a:latin typeface="+mn-lt"/>
                <a:ea typeface="+mn-ea"/>
                <a:cs typeface="+mn-cs"/>
              </a:rPr>
              <a:t>patterns of behavior that individuals (mirroring the society and others) engage in during the course of everyday life and how such basic actions are modified to address contaminating change</a:t>
            </a:r>
            <a:endParaRPr lang="en-US" dirty="0"/>
          </a:p>
        </p:txBody>
      </p:sp>
      <p:sp>
        <p:nvSpPr>
          <p:cNvPr id="4" name="Slide Number Placeholder 3"/>
          <p:cNvSpPr>
            <a:spLocks noGrp="1"/>
          </p:cNvSpPr>
          <p:nvPr>
            <p:ph type="sldNum" sz="quarter" idx="10"/>
          </p:nvPr>
        </p:nvSpPr>
        <p:spPr/>
        <p:txBody>
          <a:bodyPr/>
          <a:lstStyle/>
          <a:p>
            <a:fld id="{2851B611-FB32-4DAC-8330-810D7974DC18}" type="slidenum">
              <a:rPr lang="en-US" smtClean="0"/>
              <a:t>15</a:t>
            </a:fld>
            <a:endParaRPr lang="en-US" dirty="0"/>
          </a:p>
        </p:txBody>
      </p:sp>
    </p:spTree>
    <p:extLst>
      <p:ext uri="{BB962C8B-B14F-4D97-AF65-F5344CB8AC3E}">
        <p14:creationId xmlns:p14="http://schemas.microsoft.com/office/powerpoint/2010/main" val="1470467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While the original pattern itself is invisible to those living in a society of people acting the same way, lifestyle that is forced to change comes to be recognized and have meaning. There is thus a connection between alterations of lifestyle and lifescape and between lifestyle and emotional health and well being. Isolated lifestyle impacts are often treated as nuisances and, while annoying, are not significantly harmful to psychological wellbeing. In contrast, repeated intrusions into lifestyle become significant impediments to “normal” life and can be extremely stressful. This is particularly true when intrusions are noxious, threatening or when people are forced to do things that they do not want to do.</a:t>
            </a:r>
          </a:p>
          <a:p>
            <a:endParaRPr lang="en-US" dirty="0"/>
          </a:p>
        </p:txBody>
      </p:sp>
      <p:sp>
        <p:nvSpPr>
          <p:cNvPr id="4" name="Slide Number Placeholder 3"/>
          <p:cNvSpPr>
            <a:spLocks noGrp="1"/>
          </p:cNvSpPr>
          <p:nvPr>
            <p:ph type="sldNum" sz="quarter" idx="10"/>
          </p:nvPr>
        </p:nvSpPr>
        <p:spPr/>
        <p:txBody>
          <a:bodyPr/>
          <a:lstStyle/>
          <a:p>
            <a:fld id="{2851B611-FB32-4DAC-8330-810D7974DC18}" type="slidenum">
              <a:rPr lang="en-US" smtClean="0"/>
              <a:t>17</a:t>
            </a:fld>
            <a:endParaRPr lang="en-US" dirty="0"/>
          </a:p>
        </p:txBody>
      </p:sp>
    </p:spTree>
    <p:extLst>
      <p:ext uri="{BB962C8B-B14F-4D97-AF65-F5344CB8AC3E}">
        <p14:creationId xmlns:p14="http://schemas.microsoft.com/office/powerpoint/2010/main" val="3252037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psycho-social wellbeing, or the emotional costs of change. Victims of contamination confront various kinds of stressors to which they are forced to adjust or adapt. People and groups vary at how much stress they can handle, their resources for coping and their adaptive capacity. Some seek to avoid the feeling of stress while others seek to avoid the causes of stress. In either case, the victim’s psycho-social wellbeing is likely to have been altered both by direct or secondary impacts of the situation and by anticipatory fears of what may occur in the future. </a:t>
            </a:r>
            <a:endParaRPr lang="en-US" dirty="0"/>
          </a:p>
        </p:txBody>
      </p:sp>
      <p:sp>
        <p:nvSpPr>
          <p:cNvPr id="4" name="Slide Number Placeholder 3"/>
          <p:cNvSpPr>
            <a:spLocks noGrp="1"/>
          </p:cNvSpPr>
          <p:nvPr>
            <p:ph type="sldNum" sz="quarter" idx="10"/>
          </p:nvPr>
        </p:nvSpPr>
        <p:spPr/>
        <p:txBody>
          <a:bodyPr/>
          <a:lstStyle/>
          <a:p>
            <a:fld id="{2851B611-FB32-4DAC-8330-810D7974DC18}" type="slidenum">
              <a:rPr lang="en-US" smtClean="0"/>
              <a:t>18</a:t>
            </a:fld>
            <a:endParaRPr lang="en-US" dirty="0"/>
          </a:p>
        </p:txBody>
      </p:sp>
    </p:spTree>
    <p:extLst>
      <p:ext uri="{BB962C8B-B14F-4D97-AF65-F5344CB8AC3E}">
        <p14:creationId xmlns:p14="http://schemas.microsoft.com/office/powerpoint/2010/main" val="4030587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5530E1F-B526-4A44-9BD2-7914294B232B}" type="slidenum">
              <a:rPr lang="en-AU" smtClean="0"/>
              <a:t>26</a:t>
            </a:fld>
            <a:endParaRPr lang="en-AU"/>
          </a:p>
        </p:txBody>
      </p:sp>
    </p:spTree>
    <p:extLst>
      <p:ext uri="{BB962C8B-B14F-4D97-AF65-F5344CB8AC3E}">
        <p14:creationId xmlns:p14="http://schemas.microsoft.com/office/powerpoint/2010/main" val="2842195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endParaRPr lang="en-AU" dirty="0"/>
          </a:p>
        </p:txBody>
      </p:sp>
      <p:sp>
        <p:nvSpPr>
          <p:cNvPr id="4" name="Slide Number Placeholder 3"/>
          <p:cNvSpPr>
            <a:spLocks noGrp="1"/>
          </p:cNvSpPr>
          <p:nvPr>
            <p:ph type="sldNum" sz="quarter" idx="5"/>
          </p:nvPr>
        </p:nvSpPr>
        <p:spPr/>
        <p:txBody>
          <a:bodyPr/>
          <a:lstStyle/>
          <a:p>
            <a:fld id="{F5530E1F-B526-4A44-9BD2-7914294B232B}" type="slidenum">
              <a:rPr lang="en-AU" smtClean="0"/>
              <a:t>27</a:t>
            </a:fld>
            <a:endParaRPr lang="en-AU"/>
          </a:p>
        </p:txBody>
      </p:sp>
    </p:spTree>
    <p:extLst>
      <p:ext uri="{BB962C8B-B14F-4D97-AF65-F5344CB8AC3E}">
        <p14:creationId xmlns:p14="http://schemas.microsoft.com/office/powerpoint/2010/main" val="571579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530E1F-B526-4A44-9BD2-7914294B232B}" type="slidenum">
              <a:rPr lang="en-AU" smtClean="0"/>
              <a:t>28</a:t>
            </a:fld>
            <a:endParaRPr lang="en-AU"/>
          </a:p>
        </p:txBody>
      </p:sp>
    </p:spTree>
    <p:extLst>
      <p:ext uri="{BB962C8B-B14F-4D97-AF65-F5344CB8AC3E}">
        <p14:creationId xmlns:p14="http://schemas.microsoft.com/office/powerpoint/2010/main" val="1041746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81084-9F02-4D73-B106-632817612936}" type="slidenum">
              <a:rPr lang="en-US" smtClean="0"/>
              <a:t>32</a:t>
            </a:fld>
            <a:endParaRPr lang="en-US"/>
          </a:p>
        </p:txBody>
      </p:sp>
    </p:spTree>
    <p:extLst>
      <p:ext uri="{BB962C8B-B14F-4D97-AF65-F5344CB8AC3E}">
        <p14:creationId xmlns:p14="http://schemas.microsoft.com/office/powerpoint/2010/main" val="4017482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095AE-130B-CE57-C903-364453C2CCE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FA02A9B-CA6C-5F74-C6A6-7D923A95AD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19C2347-B294-A9FC-1590-E256527F39C6}"/>
              </a:ext>
            </a:extLst>
          </p:cNvPr>
          <p:cNvSpPr>
            <a:spLocks noGrp="1"/>
          </p:cNvSpPr>
          <p:nvPr>
            <p:ph type="dt" sz="half" idx="10"/>
          </p:nvPr>
        </p:nvSpPr>
        <p:spPr/>
        <p:txBody>
          <a:bodyPr/>
          <a:lstStyle/>
          <a:p>
            <a:fld id="{5FF63736-1677-794C-AAB6-B84FD88A7580}" type="datetimeFigureOut">
              <a:rPr lang="en-US" smtClean="0"/>
              <a:t>11/18/2024</a:t>
            </a:fld>
            <a:endParaRPr lang="en-US"/>
          </a:p>
        </p:txBody>
      </p:sp>
      <p:sp>
        <p:nvSpPr>
          <p:cNvPr id="5" name="Footer Placeholder 4">
            <a:extLst>
              <a:ext uri="{FF2B5EF4-FFF2-40B4-BE49-F238E27FC236}">
                <a16:creationId xmlns:a16="http://schemas.microsoft.com/office/drawing/2014/main" id="{0296321C-C94E-0448-E1E5-24F40D99B7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5D112C-7C01-381E-A373-CB1021587CD9}"/>
              </a:ext>
            </a:extLst>
          </p:cNvPr>
          <p:cNvSpPr>
            <a:spLocks noGrp="1"/>
          </p:cNvSpPr>
          <p:nvPr>
            <p:ph type="sldNum" sz="quarter" idx="12"/>
          </p:nvPr>
        </p:nvSpPr>
        <p:spPr/>
        <p:txBody>
          <a:bodyPr/>
          <a:lstStyle/>
          <a:p>
            <a:fld id="{DDB21012-F415-E84E-80B6-BB9C920ACEF9}" type="slidenum">
              <a:rPr lang="en-US" smtClean="0"/>
              <a:t>‹#›</a:t>
            </a:fld>
            <a:endParaRPr lang="en-US"/>
          </a:p>
        </p:txBody>
      </p:sp>
    </p:spTree>
    <p:extLst>
      <p:ext uri="{BB962C8B-B14F-4D97-AF65-F5344CB8AC3E}">
        <p14:creationId xmlns:p14="http://schemas.microsoft.com/office/powerpoint/2010/main" val="335519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81A8D-A2F8-976E-F1FA-8633825B392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2B4182C-72E9-067D-CC95-C007A0F9B92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76E8250-8284-30E6-128B-4BD1FCB9C352}"/>
              </a:ext>
            </a:extLst>
          </p:cNvPr>
          <p:cNvSpPr>
            <a:spLocks noGrp="1"/>
          </p:cNvSpPr>
          <p:nvPr>
            <p:ph type="dt" sz="half" idx="10"/>
          </p:nvPr>
        </p:nvSpPr>
        <p:spPr/>
        <p:txBody>
          <a:bodyPr/>
          <a:lstStyle/>
          <a:p>
            <a:fld id="{5FF63736-1677-794C-AAB6-B84FD88A7580}" type="datetimeFigureOut">
              <a:rPr lang="en-US" smtClean="0"/>
              <a:t>11/18/2024</a:t>
            </a:fld>
            <a:endParaRPr lang="en-US"/>
          </a:p>
        </p:txBody>
      </p:sp>
      <p:sp>
        <p:nvSpPr>
          <p:cNvPr id="5" name="Footer Placeholder 4">
            <a:extLst>
              <a:ext uri="{FF2B5EF4-FFF2-40B4-BE49-F238E27FC236}">
                <a16:creationId xmlns:a16="http://schemas.microsoft.com/office/drawing/2014/main" id="{95B290F2-285B-E22D-43F9-1F96C835BF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E28A7B-B441-2928-7098-AD176D147B1F}"/>
              </a:ext>
            </a:extLst>
          </p:cNvPr>
          <p:cNvSpPr>
            <a:spLocks noGrp="1"/>
          </p:cNvSpPr>
          <p:nvPr>
            <p:ph type="sldNum" sz="quarter" idx="12"/>
          </p:nvPr>
        </p:nvSpPr>
        <p:spPr/>
        <p:txBody>
          <a:bodyPr/>
          <a:lstStyle/>
          <a:p>
            <a:fld id="{DDB21012-F415-E84E-80B6-BB9C920ACEF9}" type="slidenum">
              <a:rPr lang="en-US" smtClean="0"/>
              <a:t>‹#›</a:t>
            </a:fld>
            <a:endParaRPr lang="en-US"/>
          </a:p>
        </p:txBody>
      </p:sp>
    </p:spTree>
    <p:extLst>
      <p:ext uri="{BB962C8B-B14F-4D97-AF65-F5344CB8AC3E}">
        <p14:creationId xmlns:p14="http://schemas.microsoft.com/office/powerpoint/2010/main" val="87758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11314C-96AB-0057-9FB1-A1D3D852EA9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6787B88-F751-12F4-0EF3-CAAFF02C11A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978464D-C648-A2FB-B9C8-5FBAE849197A}"/>
              </a:ext>
            </a:extLst>
          </p:cNvPr>
          <p:cNvSpPr>
            <a:spLocks noGrp="1"/>
          </p:cNvSpPr>
          <p:nvPr>
            <p:ph type="dt" sz="half" idx="10"/>
          </p:nvPr>
        </p:nvSpPr>
        <p:spPr/>
        <p:txBody>
          <a:bodyPr/>
          <a:lstStyle/>
          <a:p>
            <a:fld id="{5FF63736-1677-794C-AAB6-B84FD88A7580}" type="datetimeFigureOut">
              <a:rPr lang="en-US" smtClean="0"/>
              <a:t>11/18/2024</a:t>
            </a:fld>
            <a:endParaRPr lang="en-US"/>
          </a:p>
        </p:txBody>
      </p:sp>
      <p:sp>
        <p:nvSpPr>
          <p:cNvPr id="5" name="Footer Placeholder 4">
            <a:extLst>
              <a:ext uri="{FF2B5EF4-FFF2-40B4-BE49-F238E27FC236}">
                <a16:creationId xmlns:a16="http://schemas.microsoft.com/office/drawing/2014/main" id="{93CE45F2-7135-5BB9-E204-A9E19D1F98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4FBD92-B2F6-5569-7FC2-6A5E422CB378}"/>
              </a:ext>
            </a:extLst>
          </p:cNvPr>
          <p:cNvSpPr>
            <a:spLocks noGrp="1"/>
          </p:cNvSpPr>
          <p:nvPr>
            <p:ph type="sldNum" sz="quarter" idx="12"/>
          </p:nvPr>
        </p:nvSpPr>
        <p:spPr/>
        <p:txBody>
          <a:bodyPr/>
          <a:lstStyle/>
          <a:p>
            <a:fld id="{DDB21012-F415-E84E-80B6-BB9C920ACEF9}" type="slidenum">
              <a:rPr lang="en-US" smtClean="0"/>
              <a:t>‹#›</a:t>
            </a:fld>
            <a:endParaRPr lang="en-US"/>
          </a:p>
        </p:txBody>
      </p:sp>
    </p:spTree>
    <p:extLst>
      <p:ext uri="{BB962C8B-B14F-4D97-AF65-F5344CB8AC3E}">
        <p14:creationId xmlns:p14="http://schemas.microsoft.com/office/powerpoint/2010/main" val="22523611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85" name="Body Level One…"/>
          <p:cNvSpPr txBox="1">
            <a:spLocks noGrp="1"/>
          </p:cNvSpPr>
          <p:nvPr>
            <p:ph type="body" idx="1"/>
          </p:nvPr>
        </p:nvSpPr>
        <p:spPr>
          <a:xfrm>
            <a:off x="619125" y="1062633"/>
            <a:ext cx="10953750" cy="472380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5196008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40" name="Title Text"/>
          <p:cNvSpPr txBox="1">
            <a:spLocks noGrp="1"/>
          </p:cNvSpPr>
          <p:nvPr>
            <p:ph type="title"/>
          </p:nvPr>
        </p:nvSpPr>
        <p:spPr>
          <a:xfrm>
            <a:off x="619125" y="2643188"/>
            <a:ext cx="10953750" cy="1562695"/>
          </a:xfrm>
          <a:prstGeom prst="rect">
            <a:avLst/>
          </a:prstGeom>
        </p:spPr>
        <p:txBody>
          <a:bodyPr anchor="ctr"/>
          <a:lstStyle>
            <a:lvl1pPr>
              <a:defRPr sz="4359" spc="697"/>
            </a:lvl1pPr>
          </a:lstStyle>
          <a:p>
            <a:r>
              <a:t>Title Text</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03430815"/>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itle P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4458" y="667657"/>
            <a:ext cx="8897256" cy="2322286"/>
          </a:xfrm>
        </p:spPr>
        <p:txBody>
          <a:bodyPr anchor="t" anchorCtr="0"/>
          <a:lstStyle>
            <a:lvl1pPr>
              <a:defRPr/>
            </a:lvl1pPr>
          </a:lstStyle>
          <a:p>
            <a:r>
              <a:rPr lang="en-US" dirty="0"/>
              <a:t>Presentation Title</a:t>
            </a:r>
          </a:p>
        </p:txBody>
      </p:sp>
      <p:sp>
        <p:nvSpPr>
          <p:cNvPr id="7" name="Rectangle 6">
            <a:extLst>
              <a:ext uri="{FF2B5EF4-FFF2-40B4-BE49-F238E27FC236}">
                <a16:creationId xmlns:a16="http://schemas.microsoft.com/office/drawing/2014/main" id="{36B8C04E-47A8-436C-8075-09BCDE2AF890}"/>
              </a:ext>
            </a:extLst>
          </p:cNvPr>
          <p:cNvSpPr/>
          <p:nvPr userDrawn="1"/>
        </p:nvSpPr>
        <p:spPr>
          <a:xfrm>
            <a:off x="0" y="647360"/>
            <a:ext cx="290286" cy="90857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ext Placeholder 3"/>
          <p:cNvSpPr>
            <a:spLocks noGrp="1"/>
          </p:cNvSpPr>
          <p:nvPr>
            <p:ph type="body" sz="half" idx="13" hasCustomPrompt="1"/>
          </p:nvPr>
        </p:nvSpPr>
        <p:spPr>
          <a:xfrm>
            <a:off x="2545043" y="4006517"/>
            <a:ext cx="6470537" cy="442003"/>
          </a:xfrm>
        </p:spPr>
        <p:txBody>
          <a:bodyPr>
            <a:normAutofit/>
          </a:bodyPr>
          <a:lstStyle>
            <a:lvl1pPr marL="0" indent="0" algn="r">
              <a:buNone/>
              <a:defRPr sz="2000" b="1"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Full Name</a:t>
            </a:r>
          </a:p>
        </p:txBody>
      </p:sp>
      <p:sp>
        <p:nvSpPr>
          <p:cNvPr id="12" name="Text Placeholder 3"/>
          <p:cNvSpPr>
            <a:spLocks noGrp="1"/>
          </p:cNvSpPr>
          <p:nvPr>
            <p:ph type="body" sz="half" idx="14" hasCustomPrompt="1"/>
          </p:nvPr>
        </p:nvSpPr>
        <p:spPr>
          <a:xfrm>
            <a:off x="2545043" y="4462977"/>
            <a:ext cx="6470537" cy="313739"/>
          </a:xfrm>
        </p:spPr>
        <p:txBody>
          <a:bodyPr>
            <a:normAutofit/>
          </a:bodyPr>
          <a:lstStyle>
            <a:lvl1pPr marL="0" indent="0" algn="r">
              <a:buNone/>
              <a:defRPr sz="1600" b="0" i="1"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 / Organization </a:t>
            </a:r>
          </a:p>
        </p:txBody>
      </p:sp>
      <p:sp>
        <p:nvSpPr>
          <p:cNvPr id="13" name="Text Placeholder 3"/>
          <p:cNvSpPr>
            <a:spLocks noGrp="1"/>
          </p:cNvSpPr>
          <p:nvPr>
            <p:ph type="body" sz="half" idx="15" hasCustomPrompt="1"/>
          </p:nvPr>
        </p:nvSpPr>
        <p:spPr>
          <a:xfrm>
            <a:off x="2545043" y="4790145"/>
            <a:ext cx="6470537" cy="297228"/>
          </a:xfrm>
        </p:spPr>
        <p:txBody>
          <a:bodyPr>
            <a:normAutofit/>
          </a:bodyPr>
          <a:lstStyle>
            <a:lvl1pPr marL="0" indent="0" algn="r">
              <a:buNone/>
              <a:defRPr sz="1600" b="0" i="1"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Country</a:t>
            </a:r>
          </a:p>
        </p:txBody>
      </p:sp>
      <p:sp>
        <p:nvSpPr>
          <p:cNvPr id="14" name="Text Placeholder 3"/>
          <p:cNvSpPr>
            <a:spLocks noGrp="1"/>
          </p:cNvSpPr>
          <p:nvPr>
            <p:ph type="body" sz="half" idx="16" hasCustomPrompt="1"/>
          </p:nvPr>
        </p:nvSpPr>
        <p:spPr>
          <a:xfrm>
            <a:off x="2552303" y="5282440"/>
            <a:ext cx="6470537" cy="308999"/>
          </a:xfrm>
        </p:spPr>
        <p:txBody>
          <a:bodyPr>
            <a:normAutofit/>
          </a:bodyPr>
          <a:lstStyle>
            <a:lvl1pPr marL="0" indent="0" algn="r">
              <a:buNone/>
              <a:defRPr sz="1600" b="0" i="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Email Address</a:t>
            </a:r>
          </a:p>
        </p:txBody>
      </p:sp>
      <p:sp>
        <p:nvSpPr>
          <p:cNvPr id="15" name="Text Placeholder 3"/>
          <p:cNvSpPr>
            <a:spLocks noGrp="1"/>
          </p:cNvSpPr>
          <p:nvPr>
            <p:ph type="body" sz="half" idx="17" hasCustomPrompt="1"/>
          </p:nvPr>
        </p:nvSpPr>
        <p:spPr>
          <a:xfrm>
            <a:off x="2552303" y="6160038"/>
            <a:ext cx="6470537" cy="308999"/>
          </a:xfrm>
        </p:spPr>
        <p:txBody>
          <a:bodyPr>
            <a:normAutofit/>
          </a:bodyPr>
          <a:lstStyle>
            <a:lvl1pPr marL="0" indent="0" algn="r">
              <a:buNone/>
              <a:defRPr sz="1600" b="0" i="1"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Company website (optional)</a:t>
            </a:r>
          </a:p>
        </p:txBody>
      </p:sp>
      <p:sp>
        <p:nvSpPr>
          <p:cNvPr id="16" name="Text Placeholder 3"/>
          <p:cNvSpPr>
            <a:spLocks noGrp="1"/>
          </p:cNvSpPr>
          <p:nvPr>
            <p:ph type="body" sz="half" idx="18" hasCustomPrompt="1"/>
          </p:nvPr>
        </p:nvSpPr>
        <p:spPr>
          <a:xfrm>
            <a:off x="2545042" y="5765156"/>
            <a:ext cx="6470537" cy="308999"/>
          </a:xfrm>
        </p:spPr>
        <p:txBody>
          <a:bodyPr>
            <a:normAutofit/>
          </a:bodyPr>
          <a:lstStyle>
            <a:lvl1pPr marL="0" indent="0" algn="r">
              <a:buNone/>
              <a:defRPr sz="1600" b="0" i="1"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Social media handles (optional)</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7629" y="3038524"/>
            <a:ext cx="3404085" cy="1097492"/>
          </a:xfrm>
          <a:prstGeom prst="rect">
            <a:avLst/>
          </a:prstGeom>
        </p:spPr>
      </p:pic>
    </p:spTree>
    <p:extLst>
      <p:ext uri="{BB962C8B-B14F-4D97-AF65-F5344CB8AC3E}">
        <p14:creationId xmlns:p14="http://schemas.microsoft.com/office/powerpoint/2010/main" val="796423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EA014-096C-ACD6-12EC-9B8B134C7F5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118ED93-4BE1-0C95-985F-B236E1FF4AA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E9BEFF3-75BC-9F1A-CB78-809AC29AD704}"/>
              </a:ext>
            </a:extLst>
          </p:cNvPr>
          <p:cNvSpPr>
            <a:spLocks noGrp="1"/>
          </p:cNvSpPr>
          <p:nvPr>
            <p:ph type="dt" sz="half" idx="10"/>
          </p:nvPr>
        </p:nvSpPr>
        <p:spPr/>
        <p:txBody>
          <a:bodyPr/>
          <a:lstStyle/>
          <a:p>
            <a:fld id="{5FF63736-1677-794C-AAB6-B84FD88A7580}" type="datetimeFigureOut">
              <a:rPr lang="en-US" smtClean="0"/>
              <a:t>11/18/2024</a:t>
            </a:fld>
            <a:endParaRPr lang="en-US"/>
          </a:p>
        </p:txBody>
      </p:sp>
      <p:sp>
        <p:nvSpPr>
          <p:cNvPr id="5" name="Footer Placeholder 4">
            <a:extLst>
              <a:ext uri="{FF2B5EF4-FFF2-40B4-BE49-F238E27FC236}">
                <a16:creationId xmlns:a16="http://schemas.microsoft.com/office/drawing/2014/main" id="{C1CA7B8E-78A6-2A4C-EC09-566D7F3AFC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C4DE35-6E08-F819-B4DF-2832CFC70352}"/>
              </a:ext>
            </a:extLst>
          </p:cNvPr>
          <p:cNvSpPr>
            <a:spLocks noGrp="1"/>
          </p:cNvSpPr>
          <p:nvPr>
            <p:ph type="sldNum" sz="quarter" idx="12"/>
          </p:nvPr>
        </p:nvSpPr>
        <p:spPr/>
        <p:txBody>
          <a:bodyPr/>
          <a:lstStyle/>
          <a:p>
            <a:fld id="{DDB21012-F415-E84E-80B6-BB9C920ACEF9}" type="slidenum">
              <a:rPr lang="en-US" smtClean="0"/>
              <a:t>‹#›</a:t>
            </a:fld>
            <a:endParaRPr lang="en-US"/>
          </a:p>
        </p:txBody>
      </p:sp>
    </p:spTree>
    <p:extLst>
      <p:ext uri="{BB962C8B-B14F-4D97-AF65-F5344CB8AC3E}">
        <p14:creationId xmlns:p14="http://schemas.microsoft.com/office/powerpoint/2010/main" val="1217164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14888-0FEE-0460-5E0E-4805DCDE782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B922408-7FC1-0685-A8E2-4315F05430D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0FFE071-8C8B-1427-4763-F0F3113A9A9C}"/>
              </a:ext>
            </a:extLst>
          </p:cNvPr>
          <p:cNvSpPr>
            <a:spLocks noGrp="1"/>
          </p:cNvSpPr>
          <p:nvPr>
            <p:ph type="dt" sz="half" idx="10"/>
          </p:nvPr>
        </p:nvSpPr>
        <p:spPr/>
        <p:txBody>
          <a:bodyPr/>
          <a:lstStyle/>
          <a:p>
            <a:fld id="{5FF63736-1677-794C-AAB6-B84FD88A7580}" type="datetimeFigureOut">
              <a:rPr lang="en-US" smtClean="0"/>
              <a:t>11/18/2024</a:t>
            </a:fld>
            <a:endParaRPr lang="en-US"/>
          </a:p>
        </p:txBody>
      </p:sp>
      <p:sp>
        <p:nvSpPr>
          <p:cNvPr id="5" name="Footer Placeholder 4">
            <a:extLst>
              <a:ext uri="{FF2B5EF4-FFF2-40B4-BE49-F238E27FC236}">
                <a16:creationId xmlns:a16="http://schemas.microsoft.com/office/drawing/2014/main" id="{D36ABB84-E424-409D-E91B-3185C2E333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11C4DE-85C7-359A-E39D-2A303B78B1CC}"/>
              </a:ext>
            </a:extLst>
          </p:cNvPr>
          <p:cNvSpPr>
            <a:spLocks noGrp="1"/>
          </p:cNvSpPr>
          <p:nvPr>
            <p:ph type="sldNum" sz="quarter" idx="12"/>
          </p:nvPr>
        </p:nvSpPr>
        <p:spPr/>
        <p:txBody>
          <a:bodyPr/>
          <a:lstStyle/>
          <a:p>
            <a:fld id="{DDB21012-F415-E84E-80B6-BB9C920ACEF9}" type="slidenum">
              <a:rPr lang="en-US" smtClean="0"/>
              <a:t>‹#›</a:t>
            </a:fld>
            <a:endParaRPr lang="en-US"/>
          </a:p>
        </p:txBody>
      </p:sp>
    </p:spTree>
    <p:extLst>
      <p:ext uri="{BB962C8B-B14F-4D97-AF65-F5344CB8AC3E}">
        <p14:creationId xmlns:p14="http://schemas.microsoft.com/office/powerpoint/2010/main" val="3327395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94083-C68D-D9D8-2B19-5DE946CB027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2F5ADD8-E2E7-3367-B8C4-ED8BE38903E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01C6EAB-BBDB-E9FD-4A30-0DDA07F367D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A263DC7-48BA-BA8B-43B5-0731AFDC88A3}"/>
              </a:ext>
            </a:extLst>
          </p:cNvPr>
          <p:cNvSpPr>
            <a:spLocks noGrp="1"/>
          </p:cNvSpPr>
          <p:nvPr>
            <p:ph type="dt" sz="half" idx="10"/>
          </p:nvPr>
        </p:nvSpPr>
        <p:spPr/>
        <p:txBody>
          <a:bodyPr/>
          <a:lstStyle/>
          <a:p>
            <a:fld id="{5FF63736-1677-794C-AAB6-B84FD88A7580}" type="datetimeFigureOut">
              <a:rPr lang="en-US" smtClean="0"/>
              <a:t>11/18/2024</a:t>
            </a:fld>
            <a:endParaRPr lang="en-US"/>
          </a:p>
        </p:txBody>
      </p:sp>
      <p:sp>
        <p:nvSpPr>
          <p:cNvPr id="6" name="Footer Placeholder 5">
            <a:extLst>
              <a:ext uri="{FF2B5EF4-FFF2-40B4-BE49-F238E27FC236}">
                <a16:creationId xmlns:a16="http://schemas.microsoft.com/office/drawing/2014/main" id="{B89E1359-D5FB-724D-315A-8ED881B898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22AFCB-E3BC-CEC2-BF2E-6241364413F4}"/>
              </a:ext>
            </a:extLst>
          </p:cNvPr>
          <p:cNvSpPr>
            <a:spLocks noGrp="1"/>
          </p:cNvSpPr>
          <p:nvPr>
            <p:ph type="sldNum" sz="quarter" idx="12"/>
          </p:nvPr>
        </p:nvSpPr>
        <p:spPr/>
        <p:txBody>
          <a:bodyPr/>
          <a:lstStyle/>
          <a:p>
            <a:fld id="{DDB21012-F415-E84E-80B6-BB9C920ACEF9}" type="slidenum">
              <a:rPr lang="en-US" smtClean="0"/>
              <a:t>‹#›</a:t>
            </a:fld>
            <a:endParaRPr lang="en-US"/>
          </a:p>
        </p:txBody>
      </p:sp>
    </p:spTree>
    <p:extLst>
      <p:ext uri="{BB962C8B-B14F-4D97-AF65-F5344CB8AC3E}">
        <p14:creationId xmlns:p14="http://schemas.microsoft.com/office/powerpoint/2010/main" val="2941170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3C4AE-52E7-D8DD-A6AF-5D9EE92E3D5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08B0058-E982-F005-1A1A-68F0D42794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FBACA72-8490-921B-1941-35E26276047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086C3A98-8CEC-CEA5-F338-445A633AE9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35F2EAB-3704-CF24-1D5C-A21FC6D4B7F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A903D51D-99C5-3E54-85E4-5044FD0E9E77}"/>
              </a:ext>
            </a:extLst>
          </p:cNvPr>
          <p:cNvSpPr>
            <a:spLocks noGrp="1"/>
          </p:cNvSpPr>
          <p:nvPr>
            <p:ph type="dt" sz="half" idx="10"/>
          </p:nvPr>
        </p:nvSpPr>
        <p:spPr/>
        <p:txBody>
          <a:bodyPr/>
          <a:lstStyle/>
          <a:p>
            <a:fld id="{5FF63736-1677-794C-AAB6-B84FD88A7580}" type="datetimeFigureOut">
              <a:rPr lang="en-US" smtClean="0"/>
              <a:t>11/18/2024</a:t>
            </a:fld>
            <a:endParaRPr lang="en-US"/>
          </a:p>
        </p:txBody>
      </p:sp>
      <p:sp>
        <p:nvSpPr>
          <p:cNvPr id="8" name="Footer Placeholder 7">
            <a:extLst>
              <a:ext uri="{FF2B5EF4-FFF2-40B4-BE49-F238E27FC236}">
                <a16:creationId xmlns:a16="http://schemas.microsoft.com/office/drawing/2014/main" id="{38CD74FE-709D-BD47-E8DE-A062204086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B36B13-990D-8E0F-AC5E-6C9C86C3D0D5}"/>
              </a:ext>
            </a:extLst>
          </p:cNvPr>
          <p:cNvSpPr>
            <a:spLocks noGrp="1"/>
          </p:cNvSpPr>
          <p:nvPr>
            <p:ph type="sldNum" sz="quarter" idx="12"/>
          </p:nvPr>
        </p:nvSpPr>
        <p:spPr/>
        <p:txBody>
          <a:bodyPr/>
          <a:lstStyle/>
          <a:p>
            <a:fld id="{DDB21012-F415-E84E-80B6-BB9C920ACEF9}" type="slidenum">
              <a:rPr lang="en-US" smtClean="0"/>
              <a:t>‹#›</a:t>
            </a:fld>
            <a:endParaRPr lang="en-US"/>
          </a:p>
        </p:txBody>
      </p:sp>
    </p:spTree>
    <p:extLst>
      <p:ext uri="{BB962C8B-B14F-4D97-AF65-F5344CB8AC3E}">
        <p14:creationId xmlns:p14="http://schemas.microsoft.com/office/powerpoint/2010/main" val="2514317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C1B50-3222-15BA-26A1-2210E892DEB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72C2EA2-AC96-0E5C-D1B4-EB79A4930CD9}"/>
              </a:ext>
            </a:extLst>
          </p:cNvPr>
          <p:cNvSpPr>
            <a:spLocks noGrp="1"/>
          </p:cNvSpPr>
          <p:nvPr>
            <p:ph type="dt" sz="half" idx="10"/>
          </p:nvPr>
        </p:nvSpPr>
        <p:spPr/>
        <p:txBody>
          <a:bodyPr/>
          <a:lstStyle/>
          <a:p>
            <a:fld id="{5FF63736-1677-794C-AAB6-B84FD88A7580}" type="datetimeFigureOut">
              <a:rPr lang="en-US" smtClean="0"/>
              <a:t>11/18/2024</a:t>
            </a:fld>
            <a:endParaRPr lang="en-US"/>
          </a:p>
        </p:txBody>
      </p:sp>
      <p:sp>
        <p:nvSpPr>
          <p:cNvPr id="4" name="Footer Placeholder 3">
            <a:extLst>
              <a:ext uri="{FF2B5EF4-FFF2-40B4-BE49-F238E27FC236}">
                <a16:creationId xmlns:a16="http://schemas.microsoft.com/office/drawing/2014/main" id="{FDD17F6A-D307-9BB1-0F79-2517874287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030A7E2-F885-FFA7-BFEE-EABB56D8B4AA}"/>
              </a:ext>
            </a:extLst>
          </p:cNvPr>
          <p:cNvSpPr>
            <a:spLocks noGrp="1"/>
          </p:cNvSpPr>
          <p:nvPr>
            <p:ph type="sldNum" sz="quarter" idx="12"/>
          </p:nvPr>
        </p:nvSpPr>
        <p:spPr/>
        <p:txBody>
          <a:bodyPr/>
          <a:lstStyle/>
          <a:p>
            <a:fld id="{DDB21012-F415-E84E-80B6-BB9C920ACEF9}" type="slidenum">
              <a:rPr lang="en-US" smtClean="0"/>
              <a:t>‹#›</a:t>
            </a:fld>
            <a:endParaRPr lang="en-US"/>
          </a:p>
        </p:txBody>
      </p:sp>
    </p:spTree>
    <p:extLst>
      <p:ext uri="{BB962C8B-B14F-4D97-AF65-F5344CB8AC3E}">
        <p14:creationId xmlns:p14="http://schemas.microsoft.com/office/powerpoint/2010/main" val="3193063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781DD5-480C-6B82-273A-50A4DB467B96}"/>
              </a:ext>
            </a:extLst>
          </p:cNvPr>
          <p:cNvSpPr>
            <a:spLocks noGrp="1"/>
          </p:cNvSpPr>
          <p:nvPr>
            <p:ph type="dt" sz="half" idx="10"/>
          </p:nvPr>
        </p:nvSpPr>
        <p:spPr/>
        <p:txBody>
          <a:bodyPr/>
          <a:lstStyle/>
          <a:p>
            <a:fld id="{5FF63736-1677-794C-AAB6-B84FD88A7580}" type="datetimeFigureOut">
              <a:rPr lang="en-US" smtClean="0"/>
              <a:t>11/18/2024</a:t>
            </a:fld>
            <a:endParaRPr lang="en-US"/>
          </a:p>
        </p:txBody>
      </p:sp>
      <p:sp>
        <p:nvSpPr>
          <p:cNvPr id="3" name="Footer Placeholder 2">
            <a:extLst>
              <a:ext uri="{FF2B5EF4-FFF2-40B4-BE49-F238E27FC236}">
                <a16:creationId xmlns:a16="http://schemas.microsoft.com/office/drawing/2014/main" id="{897A1058-B38F-BA60-71EB-47A1DD321E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38BD4C-0299-D2E9-29B2-1EAD7CF123EC}"/>
              </a:ext>
            </a:extLst>
          </p:cNvPr>
          <p:cNvSpPr>
            <a:spLocks noGrp="1"/>
          </p:cNvSpPr>
          <p:nvPr>
            <p:ph type="sldNum" sz="quarter" idx="12"/>
          </p:nvPr>
        </p:nvSpPr>
        <p:spPr/>
        <p:txBody>
          <a:bodyPr/>
          <a:lstStyle/>
          <a:p>
            <a:fld id="{DDB21012-F415-E84E-80B6-BB9C920ACEF9}" type="slidenum">
              <a:rPr lang="en-US" smtClean="0"/>
              <a:t>‹#›</a:t>
            </a:fld>
            <a:endParaRPr lang="en-US"/>
          </a:p>
        </p:txBody>
      </p:sp>
    </p:spTree>
    <p:extLst>
      <p:ext uri="{BB962C8B-B14F-4D97-AF65-F5344CB8AC3E}">
        <p14:creationId xmlns:p14="http://schemas.microsoft.com/office/powerpoint/2010/main" val="2235287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F5172-D22D-96A3-3351-BC4BEC284AB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AC842EE-3B4D-A320-BBAD-2ACD51AE22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66BD17B-02D0-9D4A-BEA4-7CED732787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045E0A2-64B5-57EF-82A7-11AD55F00C42}"/>
              </a:ext>
            </a:extLst>
          </p:cNvPr>
          <p:cNvSpPr>
            <a:spLocks noGrp="1"/>
          </p:cNvSpPr>
          <p:nvPr>
            <p:ph type="dt" sz="half" idx="10"/>
          </p:nvPr>
        </p:nvSpPr>
        <p:spPr/>
        <p:txBody>
          <a:bodyPr/>
          <a:lstStyle/>
          <a:p>
            <a:fld id="{5FF63736-1677-794C-AAB6-B84FD88A7580}" type="datetimeFigureOut">
              <a:rPr lang="en-US" smtClean="0"/>
              <a:t>11/18/2024</a:t>
            </a:fld>
            <a:endParaRPr lang="en-US"/>
          </a:p>
        </p:txBody>
      </p:sp>
      <p:sp>
        <p:nvSpPr>
          <p:cNvPr id="6" name="Footer Placeholder 5">
            <a:extLst>
              <a:ext uri="{FF2B5EF4-FFF2-40B4-BE49-F238E27FC236}">
                <a16:creationId xmlns:a16="http://schemas.microsoft.com/office/drawing/2014/main" id="{F826F35B-CE9E-4E12-841F-6FC1EF06CF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AAABA3-4FDA-B5F4-EF49-ABBA1A71AB43}"/>
              </a:ext>
            </a:extLst>
          </p:cNvPr>
          <p:cNvSpPr>
            <a:spLocks noGrp="1"/>
          </p:cNvSpPr>
          <p:nvPr>
            <p:ph type="sldNum" sz="quarter" idx="12"/>
          </p:nvPr>
        </p:nvSpPr>
        <p:spPr/>
        <p:txBody>
          <a:bodyPr/>
          <a:lstStyle/>
          <a:p>
            <a:fld id="{DDB21012-F415-E84E-80B6-BB9C920ACEF9}" type="slidenum">
              <a:rPr lang="en-US" smtClean="0"/>
              <a:t>‹#›</a:t>
            </a:fld>
            <a:endParaRPr lang="en-US"/>
          </a:p>
        </p:txBody>
      </p:sp>
    </p:spTree>
    <p:extLst>
      <p:ext uri="{BB962C8B-B14F-4D97-AF65-F5344CB8AC3E}">
        <p14:creationId xmlns:p14="http://schemas.microsoft.com/office/powerpoint/2010/main" val="3840354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C9713-92AD-7E4A-FEB4-7D01CDD5CD5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30B8562-45A7-B1C5-48BC-C676A7F182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78277D-A092-AC19-33E5-E4997B0F89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2D1B21E-A08E-022E-22BD-FFEAFA7E126C}"/>
              </a:ext>
            </a:extLst>
          </p:cNvPr>
          <p:cNvSpPr>
            <a:spLocks noGrp="1"/>
          </p:cNvSpPr>
          <p:nvPr>
            <p:ph type="dt" sz="half" idx="10"/>
          </p:nvPr>
        </p:nvSpPr>
        <p:spPr/>
        <p:txBody>
          <a:bodyPr/>
          <a:lstStyle/>
          <a:p>
            <a:fld id="{5FF63736-1677-794C-AAB6-B84FD88A7580}" type="datetimeFigureOut">
              <a:rPr lang="en-US" smtClean="0"/>
              <a:t>11/18/2024</a:t>
            </a:fld>
            <a:endParaRPr lang="en-US"/>
          </a:p>
        </p:txBody>
      </p:sp>
      <p:sp>
        <p:nvSpPr>
          <p:cNvPr id="6" name="Footer Placeholder 5">
            <a:extLst>
              <a:ext uri="{FF2B5EF4-FFF2-40B4-BE49-F238E27FC236}">
                <a16:creationId xmlns:a16="http://schemas.microsoft.com/office/drawing/2014/main" id="{77DC4542-C1F5-662E-1E75-2FF83B0769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2262CB-F00B-BAFE-4142-A68AB17AC4B1}"/>
              </a:ext>
            </a:extLst>
          </p:cNvPr>
          <p:cNvSpPr>
            <a:spLocks noGrp="1"/>
          </p:cNvSpPr>
          <p:nvPr>
            <p:ph type="sldNum" sz="quarter" idx="12"/>
          </p:nvPr>
        </p:nvSpPr>
        <p:spPr/>
        <p:txBody>
          <a:bodyPr/>
          <a:lstStyle/>
          <a:p>
            <a:fld id="{DDB21012-F415-E84E-80B6-BB9C920ACEF9}" type="slidenum">
              <a:rPr lang="en-US" smtClean="0"/>
              <a:t>‹#›</a:t>
            </a:fld>
            <a:endParaRPr lang="en-US"/>
          </a:p>
        </p:txBody>
      </p:sp>
    </p:spTree>
    <p:extLst>
      <p:ext uri="{BB962C8B-B14F-4D97-AF65-F5344CB8AC3E}">
        <p14:creationId xmlns:p14="http://schemas.microsoft.com/office/powerpoint/2010/main" val="770952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09EDF7-9A8B-056A-1C18-6BE50910F0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2B9A947-4F00-E6E3-CB54-2C3B210413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BAF8750-C1A5-CCCE-F39F-B406EADE6E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FF63736-1677-794C-AAB6-B84FD88A7580}" type="datetimeFigureOut">
              <a:rPr lang="en-US" smtClean="0"/>
              <a:t>11/18/2024</a:t>
            </a:fld>
            <a:endParaRPr lang="en-US"/>
          </a:p>
        </p:txBody>
      </p:sp>
      <p:sp>
        <p:nvSpPr>
          <p:cNvPr id="5" name="Footer Placeholder 4">
            <a:extLst>
              <a:ext uri="{FF2B5EF4-FFF2-40B4-BE49-F238E27FC236}">
                <a16:creationId xmlns:a16="http://schemas.microsoft.com/office/drawing/2014/main" id="{C6E43F19-CD3A-47B9-A57A-CEC37415EF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335FA95-067B-6152-91FA-2BA74F5943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DB21012-F415-E84E-80B6-BB9C920ACEF9}" type="slidenum">
              <a:rPr lang="en-US" smtClean="0"/>
              <a:t>‹#›</a:t>
            </a:fld>
            <a:endParaRPr lang="en-US"/>
          </a:p>
        </p:txBody>
      </p:sp>
    </p:spTree>
    <p:extLst>
      <p:ext uri="{BB962C8B-B14F-4D97-AF65-F5344CB8AC3E}">
        <p14:creationId xmlns:p14="http://schemas.microsoft.com/office/powerpoint/2010/main" val="17935147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hyperlink" Target="http://www.uq.edu.au/agricultur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6.pn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jpg"/></Relationships>
</file>

<file path=ppt/slides/_rels/slide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6.png"/><Relationship Id="rId7" Type="http://schemas.openxmlformats.org/officeDocument/2006/relationships/image" Target="../media/image11.jpeg"/><Relationship Id="rId12"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0.jpeg"/><Relationship Id="rId11" Type="http://schemas.openxmlformats.org/officeDocument/2006/relationships/image" Target="../media/image15.pn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6.png"/><Relationship Id="rId7" Type="http://schemas.openxmlformats.org/officeDocument/2006/relationships/image" Target="../media/image11.jpeg"/><Relationship Id="rId12"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0.jpeg"/><Relationship Id="rId11" Type="http://schemas.openxmlformats.org/officeDocument/2006/relationships/image" Target="../media/image15.pn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6622"/>
          <a:stretch/>
        </p:blipFill>
        <p:spPr>
          <a:xfrm>
            <a:off x="0" y="1454499"/>
            <a:ext cx="12192000" cy="4929512"/>
          </a:xfrm>
          <a:prstGeom prst="rect">
            <a:avLst/>
          </a:prstGeom>
        </p:spPr>
      </p:pic>
      <p:sp>
        <p:nvSpPr>
          <p:cNvPr id="4" name="Title 1"/>
          <p:cNvSpPr txBox="1">
            <a:spLocks/>
          </p:cNvSpPr>
          <p:nvPr/>
        </p:nvSpPr>
        <p:spPr>
          <a:xfrm>
            <a:off x="896815" y="611120"/>
            <a:ext cx="10398369" cy="1686757"/>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cap="all" dirty="0"/>
              <a:t>Psycho-Social Impact Assessment</a:t>
            </a:r>
          </a:p>
        </p:txBody>
      </p:sp>
      <p:sp>
        <p:nvSpPr>
          <p:cNvPr id="5" name="Title 1"/>
          <p:cNvSpPr txBox="1">
            <a:spLocks/>
          </p:cNvSpPr>
          <p:nvPr/>
        </p:nvSpPr>
        <p:spPr>
          <a:xfrm>
            <a:off x="6977495" y="2155763"/>
            <a:ext cx="3792071" cy="825004"/>
          </a:xfrm>
          <a:prstGeom prst="rect">
            <a:avLst/>
          </a:prstGeom>
        </p:spPr>
        <p:txBody>
          <a:bodyPr vert="horz" lIns="91440" tIns="45720" rIns="91440" bIns="45720" rtlCol="0" anchor="ctr" anchorCtr="0">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r"/>
            <a:r>
              <a:rPr lang="en-US" sz="2800" i="1" dirty="0"/>
              <a:t>18 November 2024</a:t>
            </a:r>
            <a:endParaRPr lang="en-CA" sz="2800" i="1" dirty="0"/>
          </a:p>
        </p:txBody>
      </p:sp>
    </p:spTree>
    <p:extLst>
      <p:ext uri="{BB962C8B-B14F-4D97-AF65-F5344CB8AC3E}">
        <p14:creationId xmlns:p14="http://schemas.microsoft.com/office/powerpoint/2010/main" val="713912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0B58D5-C570-0B63-FF9D-035ADBC8E90C}"/>
              </a:ext>
            </a:extLst>
          </p:cNvPr>
          <p:cNvPicPr>
            <a:picLocks noChangeAspect="1"/>
          </p:cNvPicPr>
          <p:nvPr/>
        </p:nvPicPr>
        <p:blipFill>
          <a:blip r:embed="rId2">
            <a:alphaModFix amt="25000"/>
          </a:blip>
          <a:stretch>
            <a:fillRect/>
          </a:stretch>
        </p:blipFill>
        <p:spPr>
          <a:xfrm>
            <a:off x="0" y="6011764"/>
            <a:ext cx="12192000" cy="846236"/>
          </a:xfrm>
          <a:prstGeom prst="rect">
            <a:avLst/>
          </a:prstGeom>
        </p:spPr>
      </p:pic>
      <p:pic>
        <p:nvPicPr>
          <p:cNvPr id="165" name="62856.hq.jpg" descr="62856.hq.jpg"/>
          <p:cNvPicPr>
            <a:picLocks noChangeAspect="1"/>
          </p:cNvPicPr>
          <p:nvPr/>
        </p:nvPicPr>
        <p:blipFill>
          <a:blip r:embed="rId3"/>
          <a:stretch>
            <a:fillRect/>
          </a:stretch>
        </p:blipFill>
        <p:spPr>
          <a:xfrm>
            <a:off x="2765882" y="1530757"/>
            <a:ext cx="6660236" cy="4859743"/>
          </a:xfrm>
          <a:prstGeom prst="rect">
            <a:avLst/>
          </a:prstGeom>
          <a:ln w="12700">
            <a:miter lim="400000"/>
          </a:ln>
        </p:spPr>
      </p:pic>
      <p:sp>
        <p:nvSpPr>
          <p:cNvPr id="166" name="How does PSIA fits      In IA Practice?"/>
          <p:cNvSpPr txBox="1">
            <a:spLocks noGrp="1"/>
          </p:cNvSpPr>
          <p:nvPr>
            <p:ph type="title"/>
          </p:nvPr>
        </p:nvSpPr>
        <p:spPr>
          <a:xfrm>
            <a:off x="2643188" y="83052"/>
            <a:ext cx="6905623" cy="1590384"/>
          </a:xfrm>
          <a:prstGeom prst="rect">
            <a:avLst/>
          </a:prstGeom>
        </p:spPr>
        <p:txBody>
          <a:bodyPr>
            <a:normAutofit/>
          </a:bodyPr>
          <a:lstStyle/>
          <a:p>
            <a:pPr algn="ctr"/>
            <a:r>
              <a:rPr sz="3797" dirty="0"/>
              <a:t>How does </a:t>
            </a:r>
            <a:r>
              <a:rPr sz="3797" dirty="0">
                <a:solidFill>
                  <a:schemeClr val="accent2">
                    <a:satOff val="44164"/>
                    <a:lumOff val="14231"/>
                  </a:schemeClr>
                </a:solidFill>
              </a:rPr>
              <a:t>PSIA</a:t>
            </a:r>
            <a:r>
              <a:rPr sz="3797" dirty="0"/>
              <a:t> fi</a:t>
            </a:r>
            <a:r>
              <a:rPr lang="en-US" sz="3797" dirty="0"/>
              <a:t>t </a:t>
            </a:r>
            <a:r>
              <a:rPr lang="en-AU" sz="3797" dirty="0"/>
              <a:t>within</a:t>
            </a:r>
            <a:r>
              <a:rPr sz="3797" dirty="0"/>
              <a:t> IA Practice? </a:t>
            </a:r>
          </a:p>
        </p:txBody>
      </p:sp>
      <p:grpSp>
        <p:nvGrpSpPr>
          <p:cNvPr id="180" name="Group"/>
          <p:cNvGrpSpPr/>
          <p:nvPr/>
        </p:nvGrpSpPr>
        <p:grpSpPr>
          <a:xfrm>
            <a:off x="3132805" y="1734823"/>
            <a:ext cx="5916602" cy="4034914"/>
            <a:chOff x="-239172" y="-93473"/>
            <a:chExt cx="8414722" cy="5738545"/>
          </a:xfrm>
        </p:grpSpPr>
        <p:sp>
          <p:nvSpPr>
            <p:cNvPr id="167" name="SIA"/>
            <p:cNvSpPr txBox="1"/>
            <p:nvPr/>
          </p:nvSpPr>
          <p:spPr>
            <a:xfrm>
              <a:off x="2009644" y="78171"/>
              <a:ext cx="971116" cy="564213"/>
            </a:xfrm>
            <a:prstGeom prst="rect">
              <a:avLst/>
            </a:prstGeom>
            <a:noFill/>
            <a:ln w="12700" cap="flat">
              <a:noFill/>
              <a:miter lim="400000"/>
            </a:ln>
            <a:effectLst>
              <a:outerShdw blurRad="50800" dist="38100" dir="2700000" algn="tl" rotWithShape="0">
                <a:prstClr val="black">
                  <a:alpha val="40000"/>
                </a:prst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lgn="l">
                <a:defRPr sz="3000" cap="all" spc="479">
                  <a:latin typeface="Avenir Heavy"/>
                  <a:ea typeface="Avenir Heavy"/>
                  <a:cs typeface="Avenir Heavy"/>
                  <a:sym typeface="Avenir Heavy"/>
                </a:defRPr>
              </a:lvl1pPr>
            </a:lstStyle>
            <a:p>
              <a:r>
                <a:rPr sz="2109" dirty="0">
                  <a:solidFill>
                    <a:schemeClr val="accent2"/>
                  </a:solidFill>
                </a:rPr>
                <a:t>SIA</a:t>
              </a:r>
            </a:p>
          </p:txBody>
        </p:sp>
        <p:sp>
          <p:nvSpPr>
            <p:cNvPr id="168" name="HIA"/>
            <p:cNvSpPr txBox="1"/>
            <p:nvPr/>
          </p:nvSpPr>
          <p:spPr>
            <a:xfrm>
              <a:off x="-239172" y="2536727"/>
              <a:ext cx="1088328" cy="452774"/>
            </a:xfrm>
            <a:prstGeom prst="rect">
              <a:avLst/>
            </a:prstGeom>
            <a:noFill/>
            <a:ln w="12700" cap="flat">
              <a:noFill/>
              <a:miter lim="400000"/>
            </a:ln>
            <a:effectLst>
              <a:outerShdw blurRad="50800" dist="38100" dir="2700000" algn="tl" rotWithShape="0">
                <a:prstClr val="black">
                  <a:alpha val="40000"/>
                </a:prst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algn="l">
                <a:defRPr sz="1800" cap="all" spc="288">
                  <a:latin typeface="Avenir Heavy"/>
                  <a:ea typeface="Avenir Heavy"/>
                  <a:cs typeface="Avenir Heavy"/>
                  <a:sym typeface="Avenir Heavy"/>
                </a:defRPr>
              </a:lvl1pPr>
            </a:lstStyle>
            <a:p>
              <a:pPr algn="ctr"/>
              <a:r>
                <a:rPr sz="1600" dirty="0">
                  <a:solidFill>
                    <a:schemeClr val="accent2"/>
                  </a:solidFill>
                </a:rPr>
                <a:t>HIA</a:t>
              </a:r>
            </a:p>
          </p:txBody>
        </p:sp>
        <p:sp>
          <p:nvSpPr>
            <p:cNvPr id="169" name="PSIA"/>
            <p:cNvSpPr txBox="1"/>
            <p:nvPr/>
          </p:nvSpPr>
          <p:spPr>
            <a:xfrm>
              <a:off x="611549" y="3507401"/>
              <a:ext cx="1030848" cy="496548"/>
            </a:xfrm>
            <a:prstGeom prst="rect">
              <a:avLst/>
            </a:prstGeom>
            <a:noFill/>
            <a:ln w="12700" cap="flat">
              <a:noFill/>
              <a:miter lim="400000"/>
            </a:ln>
            <a:effectLst>
              <a:outerShdw blurRad="50800" dist="38100" dir="2700000" algn="tl" rotWithShape="0">
                <a:prstClr val="black">
                  <a:alpha val="40000"/>
                </a:prst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lgn="l">
                <a:defRPr sz="1800" cap="all" spc="288">
                  <a:solidFill>
                    <a:srgbClr val="76D6FF"/>
                  </a:solidFill>
                  <a:latin typeface="Avenir Heavy"/>
                  <a:ea typeface="Avenir Heavy"/>
                  <a:cs typeface="Avenir Heavy"/>
                  <a:sym typeface="Avenir Heavy"/>
                </a:defRPr>
              </a:lvl1pPr>
            </a:lstStyle>
            <a:p>
              <a:r>
                <a:rPr dirty="0"/>
                <a:t>PSIA</a:t>
              </a:r>
            </a:p>
          </p:txBody>
        </p:sp>
        <p:sp>
          <p:nvSpPr>
            <p:cNvPr id="170" name="HRIA"/>
            <p:cNvSpPr txBox="1"/>
            <p:nvPr/>
          </p:nvSpPr>
          <p:spPr>
            <a:xfrm>
              <a:off x="6513172" y="2923799"/>
              <a:ext cx="1318401" cy="452774"/>
            </a:xfrm>
            <a:prstGeom prst="rect">
              <a:avLst/>
            </a:prstGeom>
            <a:noFill/>
            <a:ln w="12700" cap="flat">
              <a:noFill/>
              <a:miter lim="400000"/>
            </a:ln>
            <a:effectLst>
              <a:outerShdw blurRad="50800" dist="38100" dir="2700000" algn="tl" rotWithShape="0">
                <a:prstClr val="black">
                  <a:alpha val="40000"/>
                </a:prst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algn="l">
                <a:defRPr sz="2000" cap="all" spc="319">
                  <a:latin typeface="Avenir Heavy"/>
                  <a:ea typeface="Avenir Heavy"/>
                  <a:cs typeface="Avenir Heavy"/>
                  <a:sym typeface="Avenir Heavy"/>
                </a:defRPr>
              </a:lvl1pPr>
            </a:lstStyle>
            <a:p>
              <a:r>
                <a:rPr sz="1600" dirty="0">
                  <a:solidFill>
                    <a:schemeClr val="accent2"/>
                  </a:solidFill>
                </a:rPr>
                <a:t>HRIA</a:t>
              </a:r>
            </a:p>
          </p:txBody>
        </p:sp>
        <p:sp>
          <p:nvSpPr>
            <p:cNvPr id="171" name="GBIA"/>
            <p:cNvSpPr txBox="1"/>
            <p:nvPr/>
          </p:nvSpPr>
          <p:spPr>
            <a:xfrm>
              <a:off x="649482" y="1134528"/>
              <a:ext cx="1128242" cy="471834"/>
            </a:xfrm>
            <a:prstGeom prst="rect">
              <a:avLst/>
            </a:prstGeom>
            <a:noFill/>
            <a:ln w="12700" cap="flat">
              <a:noFill/>
              <a:miter lim="400000"/>
            </a:ln>
            <a:effectLst>
              <a:outerShdw blurRad="50800" dist="38100" dir="2700000" algn="tl" rotWithShape="0">
                <a:prstClr val="black">
                  <a:alpha val="40000"/>
                </a:prst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lgn="l">
                <a:defRPr sz="2400" cap="all" spc="384">
                  <a:latin typeface="Avenir Heavy"/>
                  <a:ea typeface="Avenir Heavy"/>
                  <a:cs typeface="Avenir Heavy"/>
                  <a:sym typeface="Avenir Heavy"/>
                </a:defRPr>
              </a:lvl1pPr>
            </a:lstStyle>
            <a:p>
              <a:r>
                <a:rPr sz="1687" dirty="0">
                  <a:solidFill>
                    <a:schemeClr val="accent2"/>
                  </a:solidFill>
                </a:rPr>
                <a:t>GBIA</a:t>
              </a:r>
            </a:p>
          </p:txBody>
        </p:sp>
        <p:sp>
          <p:nvSpPr>
            <p:cNvPr id="172" name="?"/>
            <p:cNvSpPr txBox="1"/>
            <p:nvPr/>
          </p:nvSpPr>
          <p:spPr>
            <a:xfrm>
              <a:off x="3381299" y="4386805"/>
              <a:ext cx="218864" cy="3796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p>
              <a:r>
                <a:rPr sz="1266"/>
                <a:t>?</a:t>
              </a:r>
            </a:p>
          </p:txBody>
        </p:sp>
        <p:sp>
          <p:nvSpPr>
            <p:cNvPr id="173" name="?"/>
            <p:cNvSpPr txBox="1"/>
            <p:nvPr/>
          </p:nvSpPr>
          <p:spPr>
            <a:xfrm>
              <a:off x="1088328" y="4916819"/>
              <a:ext cx="296378" cy="56421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defRPr sz="3000"/>
              </a:lvl1pPr>
            </a:lstStyle>
            <a:p>
              <a:r>
                <a:rPr sz="2109"/>
                <a:t>?</a:t>
              </a:r>
            </a:p>
          </p:txBody>
        </p:sp>
        <p:sp>
          <p:nvSpPr>
            <p:cNvPr id="174" name="?"/>
            <p:cNvSpPr txBox="1"/>
            <p:nvPr/>
          </p:nvSpPr>
          <p:spPr>
            <a:xfrm>
              <a:off x="6519929" y="3695102"/>
              <a:ext cx="218864" cy="3796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p>
              <a:r>
                <a:rPr sz="1266"/>
                <a:t>?</a:t>
              </a:r>
            </a:p>
          </p:txBody>
        </p:sp>
        <p:sp>
          <p:nvSpPr>
            <p:cNvPr id="175" name="?"/>
            <p:cNvSpPr txBox="1"/>
            <p:nvPr/>
          </p:nvSpPr>
          <p:spPr>
            <a:xfrm>
              <a:off x="472030" y="5311578"/>
              <a:ext cx="198346" cy="33349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defRPr sz="1500"/>
              </a:lvl1pPr>
            </a:lstStyle>
            <a:p>
              <a:r>
                <a:rPr sz="1055"/>
                <a:t>?</a:t>
              </a:r>
            </a:p>
          </p:txBody>
        </p:sp>
        <p:sp>
          <p:nvSpPr>
            <p:cNvPr id="176" name="?"/>
            <p:cNvSpPr txBox="1"/>
            <p:nvPr/>
          </p:nvSpPr>
          <p:spPr>
            <a:xfrm>
              <a:off x="7850729" y="3718173"/>
              <a:ext cx="198346" cy="33349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defRPr sz="1500"/>
              </a:lvl1pPr>
            </a:lstStyle>
            <a:p>
              <a:r>
                <a:rPr sz="1055"/>
                <a:t>?</a:t>
              </a:r>
            </a:p>
          </p:txBody>
        </p:sp>
        <p:sp>
          <p:nvSpPr>
            <p:cNvPr id="177" name="EIA"/>
            <p:cNvSpPr txBox="1"/>
            <p:nvPr/>
          </p:nvSpPr>
          <p:spPr>
            <a:xfrm>
              <a:off x="4913681" y="461781"/>
              <a:ext cx="921871" cy="452774"/>
            </a:xfrm>
            <a:prstGeom prst="rect">
              <a:avLst/>
            </a:prstGeom>
            <a:noFill/>
            <a:ln w="12700" cap="flat">
              <a:noFill/>
              <a:miter lim="400000"/>
            </a:ln>
            <a:effectLst>
              <a:outerShdw blurRad="50800" dist="38100" dir="2700000" algn="tl" rotWithShape="0">
                <a:prstClr val="black">
                  <a:alpha val="40000"/>
                </a:prst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lgn="l">
                <a:defRPr cap="all" spc="639">
                  <a:latin typeface="Avenir Heavy"/>
                  <a:ea typeface="Avenir Heavy"/>
                  <a:cs typeface="Avenir Heavy"/>
                  <a:sym typeface="Avenir Heavy"/>
                </a:defRPr>
              </a:lvl1pPr>
            </a:lstStyle>
            <a:p>
              <a:r>
                <a:rPr sz="1600" dirty="0">
                  <a:solidFill>
                    <a:schemeClr val="accent2"/>
                  </a:solidFill>
                </a:rPr>
                <a:t>EIA</a:t>
              </a:r>
            </a:p>
          </p:txBody>
        </p:sp>
        <p:sp>
          <p:nvSpPr>
            <p:cNvPr id="178" name="HIA"/>
            <p:cNvSpPr txBox="1"/>
            <p:nvPr/>
          </p:nvSpPr>
          <p:spPr>
            <a:xfrm>
              <a:off x="7294080" y="2382245"/>
              <a:ext cx="881470" cy="452774"/>
            </a:xfrm>
            <a:prstGeom prst="rect">
              <a:avLst/>
            </a:prstGeom>
            <a:noFill/>
            <a:ln w="12700" cap="flat">
              <a:noFill/>
              <a:miter lim="400000"/>
            </a:ln>
            <a:effectLst>
              <a:outerShdw blurRad="50800" dist="38100" dir="2700000" algn="tl" rotWithShape="0">
                <a:prstClr val="black">
                  <a:alpha val="40000"/>
                </a:prst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algn="l">
                <a:defRPr sz="1400" cap="all" spc="224">
                  <a:latin typeface="Avenir Heavy"/>
                  <a:ea typeface="Avenir Heavy"/>
                  <a:cs typeface="Avenir Heavy"/>
                  <a:sym typeface="Avenir Heavy"/>
                </a:defRPr>
              </a:lvl1pPr>
            </a:lstStyle>
            <a:p>
              <a:r>
                <a:rPr sz="1600" dirty="0">
                  <a:solidFill>
                    <a:schemeClr val="accent2"/>
                  </a:solidFill>
                </a:rPr>
                <a:t>HIA</a:t>
              </a:r>
            </a:p>
          </p:txBody>
        </p:sp>
        <p:sp>
          <p:nvSpPr>
            <p:cNvPr id="179" name="CLIA"/>
            <p:cNvSpPr txBox="1"/>
            <p:nvPr/>
          </p:nvSpPr>
          <p:spPr>
            <a:xfrm>
              <a:off x="5017939" y="-93473"/>
              <a:ext cx="1168001" cy="452774"/>
            </a:xfrm>
            <a:prstGeom prst="rect">
              <a:avLst/>
            </a:prstGeom>
            <a:noFill/>
            <a:ln w="12700" cap="flat">
              <a:noFill/>
              <a:miter lim="400000"/>
            </a:ln>
            <a:effectLst>
              <a:outerShdw blurRad="50800" dist="38100" dir="2700000" algn="tl" rotWithShape="0">
                <a:prstClr val="black">
                  <a:alpha val="40000"/>
                </a:prst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algn="l">
                <a:defRPr sz="1400" cap="all" spc="224">
                  <a:latin typeface="Avenir Heavy"/>
                  <a:ea typeface="Avenir Heavy"/>
                  <a:cs typeface="Avenir Heavy"/>
                  <a:sym typeface="Avenir Heavy"/>
                </a:defRPr>
              </a:lvl1pPr>
            </a:lstStyle>
            <a:p>
              <a:pPr algn="ctr"/>
              <a:r>
                <a:rPr sz="1600" dirty="0">
                  <a:solidFill>
                    <a:schemeClr val="accent2"/>
                  </a:solidFill>
                </a:rPr>
                <a:t>CLIA</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animBg="1" advAuto="0"/>
      <p:bldP spid="180"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958BFA-7138-60CD-0C79-193168483DD2}"/>
              </a:ext>
            </a:extLst>
          </p:cNvPr>
          <p:cNvPicPr>
            <a:picLocks noChangeAspect="1"/>
          </p:cNvPicPr>
          <p:nvPr/>
        </p:nvPicPr>
        <p:blipFill>
          <a:blip r:embed="rId2">
            <a:alphaModFix amt="25000"/>
          </a:blip>
          <a:stretch>
            <a:fillRect/>
          </a:stretch>
        </p:blipFill>
        <p:spPr>
          <a:xfrm>
            <a:off x="0" y="6104237"/>
            <a:ext cx="12192000" cy="753763"/>
          </a:xfrm>
          <a:prstGeom prst="rect">
            <a:avLst/>
          </a:prstGeom>
        </p:spPr>
      </p:pic>
      <p:sp>
        <p:nvSpPr>
          <p:cNvPr id="184" name="Circle"/>
          <p:cNvSpPr/>
          <p:nvPr/>
        </p:nvSpPr>
        <p:spPr>
          <a:xfrm>
            <a:off x="10230445" y="2982516"/>
            <a:ext cx="892969" cy="892969"/>
          </a:xfrm>
          <a:prstGeom prst="ellipse">
            <a:avLst/>
          </a:prstGeom>
          <a:ln w="762000">
            <a:solidFill>
              <a:schemeClr val="tx2">
                <a:lumMod val="10000"/>
                <a:lumOff val="90000"/>
              </a:schemeClr>
            </a:solidFill>
            <a:miter lim="400000"/>
          </a:ln>
        </p:spPr>
        <p:txBody>
          <a:bodyPr lIns="35719" tIns="35719" rIns="35719" bIns="35719" anchor="ctr"/>
          <a:lstStyle/>
          <a:p>
            <a:pPr>
              <a:defRPr sz="2400" cap="all" spc="384">
                <a:latin typeface="Avenir Medium"/>
                <a:ea typeface="Avenir Medium"/>
                <a:cs typeface="Avenir Medium"/>
                <a:sym typeface="Avenir Medium"/>
              </a:defRPr>
            </a:pPr>
            <a:endParaRPr sz="1687"/>
          </a:p>
        </p:txBody>
      </p:sp>
      <p:sp>
        <p:nvSpPr>
          <p:cNvPr id="185" name="Circle"/>
          <p:cNvSpPr/>
          <p:nvPr/>
        </p:nvSpPr>
        <p:spPr>
          <a:xfrm>
            <a:off x="9504978" y="2257048"/>
            <a:ext cx="2343904" cy="2343904"/>
          </a:xfrm>
          <a:prstGeom prst="ellipse">
            <a:avLst/>
          </a:prstGeom>
          <a:ln w="762000">
            <a:solidFill>
              <a:schemeClr val="tx2">
                <a:lumMod val="25000"/>
                <a:lumOff val="75000"/>
              </a:schemeClr>
            </a:solidFill>
            <a:miter lim="400000"/>
          </a:ln>
        </p:spPr>
        <p:txBody>
          <a:bodyPr lIns="35719" tIns="35719" rIns="35719" bIns="35719" anchor="ctr"/>
          <a:lstStyle/>
          <a:p>
            <a:pPr>
              <a:defRPr sz="2400" cap="all" spc="384">
                <a:latin typeface="Avenir Medium"/>
                <a:ea typeface="Avenir Medium"/>
                <a:cs typeface="Avenir Medium"/>
                <a:sym typeface="Avenir Medium"/>
              </a:defRPr>
            </a:pPr>
            <a:endParaRPr sz="1687"/>
          </a:p>
        </p:txBody>
      </p:sp>
      <p:sp>
        <p:nvSpPr>
          <p:cNvPr id="186" name="Circle"/>
          <p:cNvSpPr/>
          <p:nvPr/>
        </p:nvSpPr>
        <p:spPr>
          <a:xfrm>
            <a:off x="8746006" y="1498077"/>
            <a:ext cx="3861847" cy="3861847"/>
          </a:xfrm>
          <a:prstGeom prst="ellipse">
            <a:avLst/>
          </a:prstGeom>
          <a:ln w="762000">
            <a:solidFill>
              <a:schemeClr val="tx2">
                <a:lumMod val="50000"/>
                <a:lumOff val="50000"/>
              </a:schemeClr>
            </a:solidFill>
            <a:miter lim="400000"/>
          </a:ln>
        </p:spPr>
        <p:txBody>
          <a:bodyPr lIns="35719" tIns="35719" rIns="35719" bIns="35719" anchor="ctr"/>
          <a:lstStyle/>
          <a:p>
            <a:pPr>
              <a:defRPr sz="2400" cap="all" spc="384">
                <a:latin typeface="Avenir Medium"/>
                <a:ea typeface="Avenir Medium"/>
                <a:cs typeface="Avenir Medium"/>
                <a:sym typeface="Avenir Medium"/>
              </a:defRPr>
            </a:pPr>
            <a:endParaRPr sz="1687"/>
          </a:p>
        </p:txBody>
      </p:sp>
      <p:sp>
        <p:nvSpPr>
          <p:cNvPr id="187" name="Circle"/>
          <p:cNvSpPr/>
          <p:nvPr/>
        </p:nvSpPr>
        <p:spPr>
          <a:xfrm>
            <a:off x="8014493" y="783771"/>
            <a:ext cx="5309621" cy="5320466"/>
          </a:xfrm>
          <a:prstGeom prst="ellipse">
            <a:avLst/>
          </a:prstGeom>
          <a:ln w="762000">
            <a:solidFill>
              <a:schemeClr val="tx2">
                <a:lumMod val="75000"/>
                <a:lumOff val="25000"/>
              </a:schemeClr>
            </a:solidFill>
            <a:miter lim="400000"/>
          </a:ln>
        </p:spPr>
        <p:txBody>
          <a:bodyPr lIns="35719" tIns="35719" rIns="35719" bIns="35719" anchor="ctr"/>
          <a:lstStyle/>
          <a:p>
            <a:pPr>
              <a:defRPr sz="2400" cap="all" spc="384">
                <a:latin typeface="Avenir Medium"/>
                <a:ea typeface="Avenir Medium"/>
                <a:cs typeface="Avenir Medium"/>
                <a:sym typeface="Avenir Medium"/>
              </a:defRPr>
            </a:pPr>
            <a:endParaRPr sz="1687"/>
          </a:p>
        </p:txBody>
      </p:sp>
      <p:sp>
        <p:nvSpPr>
          <p:cNvPr id="188" name="human Experience"/>
          <p:cNvSpPr/>
          <p:nvPr/>
        </p:nvSpPr>
        <p:spPr>
          <a:xfrm>
            <a:off x="7641770" y="3208043"/>
            <a:ext cx="2919873" cy="441915"/>
          </a:xfrm>
          <a:prstGeom prst="leftRightArrow">
            <a:avLst>
              <a:gd name="adj1" fmla="val 100000"/>
              <a:gd name="adj2" fmla="val 51002"/>
            </a:avLst>
          </a:prstGeom>
          <a:solidFill>
            <a:schemeClr val="bg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defRPr sz="1800" cap="all" spc="288">
                <a:solidFill>
                  <a:schemeClr val="accent2">
                    <a:satOff val="44164"/>
                    <a:lumOff val="14231"/>
                  </a:schemeClr>
                </a:solidFill>
                <a:latin typeface="Avenir Medium"/>
                <a:ea typeface="Avenir Medium"/>
                <a:cs typeface="Avenir Medium"/>
                <a:sym typeface="Avenir Medium"/>
              </a:defRPr>
            </a:lvl1pPr>
          </a:lstStyle>
          <a:p>
            <a:r>
              <a:rPr sz="1266" dirty="0"/>
              <a:t>human Experience</a:t>
            </a:r>
          </a:p>
        </p:txBody>
      </p:sp>
      <p:sp>
        <p:nvSpPr>
          <p:cNvPr id="189" name="Social Impacts"/>
          <p:cNvSpPr txBox="1"/>
          <p:nvPr/>
        </p:nvSpPr>
        <p:spPr>
          <a:xfrm>
            <a:off x="5532497" y="1776339"/>
            <a:ext cx="1808766" cy="396712"/>
          </a:xfrm>
          <a:prstGeom prst="rect">
            <a:avLst/>
          </a:prstGeom>
          <a:solidFill>
            <a:schemeClr val="bg1">
              <a:lumMod val="95000"/>
              <a:alpha val="5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r">
              <a:spcBef>
                <a:spcPts val="3200"/>
              </a:spcBef>
              <a:defRPr sz="3000"/>
            </a:lvl1pPr>
          </a:lstStyle>
          <a:p>
            <a:r>
              <a:rPr sz="2109" dirty="0"/>
              <a:t>Social Impacts</a:t>
            </a:r>
          </a:p>
        </p:txBody>
      </p:sp>
      <p:sp>
        <p:nvSpPr>
          <p:cNvPr id="190" name="Health Impacts"/>
          <p:cNvSpPr txBox="1"/>
          <p:nvPr/>
        </p:nvSpPr>
        <p:spPr>
          <a:xfrm>
            <a:off x="5128581" y="2503492"/>
            <a:ext cx="1871283" cy="396712"/>
          </a:xfrm>
          <a:prstGeom prst="rect">
            <a:avLst/>
          </a:prstGeom>
          <a:solidFill>
            <a:schemeClr val="bg1">
              <a:lumMod val="95000"/>
              <a:alpha val="5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r">
              <a:spcBef>
                <a:spcPts val="3200"/>
              </a:spcBef>
              <a:defRPr sz="3000"/>
            </a:lvl1pPr>
          </a:lstStyle>
          <a:p>
            <a:r>
              <a:rPr sz="2109" dirty="0"/>
              <a:t>Health Impacts</a:t>
            </a:r>
          </a:p>
        </p:txBody>
      </p:sp>
      <p:sp>
        <p:nvSpPr>
          <p:cNvPr id="191" name="Human Rights Impacts"/>
          <p:cNvSpPr txBox="1"/>
          <p:nvPr/>
        </p:nvSpPr>
        <p:spPr>
          <a:xfrm>
            <a:off x="4267192" y="4007527"/>
            <a:ext cx="2732672" cy="396712"/>
          </a:xfrm>
          <a:prstGeom prst="rect">
            <a:avLst/>
          </a:prstGeom>
          <a:solidFill>
            <a:schemeClr val="bg1">
              <a:lumMod val="95000"/>
              <a:alpha val="5026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r">
              <a:spcBef>
                <a:spcPts val="3200"/>
              </a:spcBef>
              <a:defRPr sz="3000"/>
            </a:lvl1pPr>
          </a:lstStyle>
          <a:p>
            <a:r>
              <a:rPr sz="2109" dirty="0"/>
              <a:t>Human Rights Impacts</a:t>
            </a:r>
          </a:p>
        </p:txBody>
      </p:sp>
      <p:sp>
        <p:nvSpPr>
          <p:cNvPr id="192" name="Gender Based Impact"/>
          <p:cNvSpPr txBox="1"/>
          <p:nvPr/>
        </p:nvSpPr>
        <p:spPr>
          <a:xfrm>
            <a:off x="4541405" y="4684949"/>
            <a:ext cx="2743316" cy="396712"/>
          </a:xfrm>
          <a:prstGeom prst="rect">
            <a:avLst/>
          </a:prstGeom>
          <a:solidFill>
            <a:schemeClr val="bg1">
              <a:lumMod val="95000"/>
              <a:alpha val="50327"/>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r">
              <a:spcBef>
                <a:spcPts val="3200"/>
              </a:spcBef>
              <a:defRPr sz="3000"/>
            </a:lvl1pPr>
          </a:lstStyle>
          <a:p>
            <a:r>
              <a:rPr sz="2109" dirty="0"/>
              <a:t>Gender Based Impact</a:t>
            </a:r>
            <a:r>
              <a:rPr lang="en-AU" sz="2109" dirty="0"/>
              <a:t>s</a:t>
            </a:r>
            <a:endParaRPr sz="2109" dirty="0"/>
          </a:p>
        </p:txBody>
      </p:sp>
      <p:sp>
        <p:nvSpPr>
          <p:cNvPr id="198" name="Understanding Impacts…"/>
          <p:cNvSpPr txBox="1"/>
          <p:nvPr/>
        </p:nvSpPr>
        <p:spPr>
          <a:xfrm>
            <a:off x="1628600" y="1440667"/>
            <a:ext cx="2657421" cy="5037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a:spcBef>
                <a:spcPts val="422"/>
              </a:spcBef>
              <a:defRPr sz="1800">
                <a:latin typeface="Avenir Heavy"/>
                <a:ea typeface="Avenir Heavy"/>
                <a:cs typeface="Avenir Heavy"/>
                <a:sym typeface="Avenir Heavy"/>
              </a:defRPr>
            </a:pPr>
            <a:r>
              <a:rPr dirty="0"/>
              <a:t>Understanding Impacts</a:t>
            </a:r>
          </a:p>
          <a:p>
            <a:pPr>
              <a:spcBef>
                <a:spcPts val="422"/>
              </a:spcBef>
              <a:buClr>
                <a:srgbClr val="646464"/>
              </a:buClr>
              <a:defRPr sz="1800">
                <a:solidFill>
                  <a:schemeClr val="accent2">
                    <a:satOff val="44164"/>
                    <a:lumOff val="14231"/>
                  </a:schemeClr>
                </a:solidFill>
              </a:defRPr>
            </a:pPr>
            <a:r>
              <a:rPr sz="1600" dirty="0"/>
              <a:t>Mental Health</a:t>
            </a:r>
          </a:p>
          <a:p>
            <a:pPr>
              <a:spcBef>
                <a:spcPts val="422"/>
              </a:spcBef>
              <a:buClr>
                <a:srgbClr val="646464"/>
              </a:buClr>
              <a:defRPr sz="1800">
                <a:solidFill>
                  <a:schemeClr val="accent2">
                    <a:satOff val="44164"/>
                    <a:lumOff val="14231"/>
                  </a:schemeClr>
                </a:solidFill>
              </a:defRPr>
            </a:pPr>
            <a:r>
              <a:rPr sz="1600" dirty="0"/>
              <a:t>Community Perceptions </a:t>
            </a:r>
          </a:p>
          <a:p>
            <a:pPr>
              <a:spcBef>
                <a:spcPts val="422"/>
              </a:spcBef>
              <a:buClr>
                <a:srgbClr val="646464"/>
              </a:buClr>
              <a:defRPr sz="1800">
                <a:solidFill>
                  <a:schemeClr val="accent2">
                    <a:satOff val="44164"/>
                    <a:lumOff val="14231"/>
                  </a:schemeClr>
                </a:solidFill>
              </a:defRPr>
            </a:pPr>
            <a:r>
              <a:rPr sz="1600" dirty="0"/>
              <a:t>Trust &amp; Fairness</a:t>
            </a:r>
          </a:p>
          <a:p>
            <a:pPr>
              <a:spcBef>
                <a:spcPts val="422"/>
              </a:spcBef>
              <a:buClr>
                <a:srgbClr val="646464"/>
              </a:buClr>
              <a:defRPr sz="1800">
                <a:solidFill>
                  <a:schemeClr val="accent2">
                    <a:satOff val="44164"/>
                    <a:lumOff val="14231"/>
                  </a:schemeClr>
                </a:solidFill>
              </a:defRPr>
            </a:pPr>
            <a:r>
              <a:rPr sz="1600" dirty="0"/>
              <a:t>Acceptance</a:t>
            </a:r>
          </a:p>
          <a:p>
            <a:pPr>
              <a:spcBef>
                <a:spcPts val="422"/>
              </a:spcBef>
              <a:buClr>
                <a:srgbClr val="646464"/>
              </a:buClr>
              <a:defRPr sz="1800">
                <a:solidFill>
                  <a:schemeClr val="accent2">
                    <a:satOff val="44164"/>
                    <a:lumOff val="14231"/>
                  </a:schemeClr>
                </a:solidFill>
              </a:defRPr>
            </a:pPr>
            <a:r>
              <a:rPr sz="1600" dirty="0"/>
              <a:t>Conflict &amp; Contestation </a:t>
            </a:r>
          </a:p>
          <a:p>
            <a:pPr>
              <a:spcBef>
                <a:spcPts val="422"/>
              </a:spcBef>
              <a:buClr>
                <a:srgbClr val="646464"/>
              </a:buClr>
              <a:defRPr sz="1800">
                <a:solidFill>
                  <a:schemeClr val="accent2">
                    <a:satOff val="44164"/>
                    <a:lumOff val="14231"/>
                  </a:schemeClr>
                </a:solidFill>
              </a:defRPr>
            </a:pPr>
            <a:r>
              <a:rPr sz="1600" dirty="0"/>
              <a:t>Social &amp; Place Identity </a:t>
            </a:r>
          </a:p>
          <a:p>
            <a:pPr>
              <a:spcBef>
                <a:spcPts val="422"/>
              </a:spcBef>
              <a:buClr>
                <a:srgbClr val="646464"/>
              </a:buClr>
              <a:defRPr sz="1800">
                <a:solidFill>
                  <a:schemeClr val="accent2">
                    <a:satOff val="44164"/>
                    <a:lumOff val="14231"/>
                  </a:schemeClr>
                </a:solidFill>
              </a:defRPr>
            </a:pPr>
            <a:r>
              <a:rPr sz="1600" dirty="0"/>
              <a:t>Norms &amp; Values</a:t>
            </a:r>
          </a:p>
          <a:p>
            <a:pPr>
              <a:spcBef>
                <a:spcPts val="422"/>
              </a:spcBef>
              <a:buClr>
                <a:srgbClr val="646464"/>
              </a:buClr>
              <a:defRPr sz="1800">
                <a:solidFill>
                  <a:schemeClr val="accent2">
                    <a:satOff val="44164"/>
                    <a:lumOff val="14231"/>
                  </a:schemeClr>
                </a:solidFill>
                <a:latin typeface="Avenir Heavy"/>
                <a:ea typeface="Avenir Heavy"/>
                <a:cs typeface="Avenir Heavy"/>
                <a:sym typeface="Avenir Heavy"/>
              </a:defRPr>
            </a:pPr>
            <a:endParaRPr sz="1266" dirty="0"/>
          </a:p>
          <a:p>
            <a:pPr>
              <a:spcBef>
                <a:spcPts val="422"/>
              </a:spcBef>
              <a:buClr>
                <a:srgbClr val="646464"/>
              </a:buClr>
              <a:defRPr sz="1800">
                <a:latin typeface="Avenir Heavy"/>
                <a:ea typeface="Avenir Heavy"/>
                <a:cs typeface="Avenir Heavy"/>
                <a:sym typeface="Avenir Heavy"/>
              </a:defRPr>
            </a:pPr>
            <a:r>
              <a:rPr dirty="0"/>
              <a:t>Developing Plans</a:t>
            </a:r>
          </a:p>
          <a:p>
            <a:pPr>
              <a:spcBef>
                <a:spcPts val="422"/>
              </a:spcBef>
              <a:buClr>
                <a:srgbClr val="646464"/>
              </a:buClr>
              <a:defRPr sz="1800">
                <a:solidFill>
                  <a:schemeClr val="accent2">
                    <a:satOff val="44164"/>
                    <a:lumOff val="14231"/>
                  </a:schemeClr>
                </a:solidFill>
              </a:defRPr>
            </a:pPr>
            <a:r>
              <a:rPr sz="1600" dirty="0"/>
              <a:t>Stakeholder Engagement &amp;  Grievance Mechanisms</a:t>
            </a:r>
          </a:p>
          <a:p>
            <a:pPr>
              <a:spcBef>
                <a:spcPts val="422"/>
              </a:spcBef>
              <a:buClr>
                <a:srgbClr val="646464"/>
              </a:buClr>
              <a:defRPr sz="1800">
                <a:solidFill>
                  <a:schemeClr val="accent2">
                    <a:satOff val="44164"/>
                    <a:lumOff val="14231"/>
                  </a:schemeClr>
                </a:solidFill>
              </a:defRPr>
            </a:pPr>
            <a:r>
              <a:rPr sz="1600" dirty="0"/>
              <a:t>Community Agreement</a:t>
            </a:r>
          </a:p>
          <a:p>
            <a:pPr>
              <a:spcBef>
                <a:spcPts val="422"/>
              </a:spcBef>
              <a:buClr>
                <a:srgbClr val="646464"/>
              </a:buClr>
              <a:defRPr sz="1800">
                <a:solidFill>
                  <a:schemeClr val="accent2">
                    <a:satOff val="44164"/>
                    <a:lumOff val="14231"/>
                  </a:schemeClr>
                </a:solidFill>
              </a:defRPr>
            </a:pPr>
            <a:r>
              <a:rPr sz="1600" dirty="0"/>
              <a:t>Community Investment</a:t>
            </a:r>
          </a:p>
          <a:p>
            <a:pPr>
              <a:spcBef>
                <a:spcPts val="422"/>
              </a:spcBef>
              <a:buClr>
                <a:srgbClr val="646464"/>
              </a:buClr>
              <a:defRPr sz="1800">
                <a:solidFill>
                  <a:schemeClr val="accent2">
                    <a:satOff val="44164"/>
                    <a:lumOff val="14231"/>
                  </a:schemeClr>
                </a:solidFill>
              </a:defRPr>
            </a:pPr>
            <a:r>
              <a:rPr sz="1600" dirty="0"/>
              <a:t>Health &amp; Safety</a:t>
            </a:r>
          </a:p>
          <a:p>
            <a:pPr>
              <a:spcBef>
                <a:spcPts val="422"/>
              </a:spcBef>
              <a:buClr>
                <a:srgbClr val="646464"/>
              </a:buClr>
              <a:defRPr sz="1800">
                <a:solidFill>
                  <a:schemeClr val="accent2">
                    <a:satOff val="44164"/>
                    <a:lumOff val="14231"/>
                  </a:schemeClr>
                </a:solidFill>
              </a:defRPr>
            </a:pPr>
            <a:r>
              <a:rPr sz="1600" dirty="0"/>
              <a:t>Livelihoods Restoration</a:t>
            </a:r>
          </a:p>
          <a:p>
            <a:pPr>
              <a:spcBef>
                <a:spcPts val="422"/>
              </a:spcBef>
              <a:buClr>
                <a:srgbClr val="646464"/>
              </a:buClr>
              <a:defRPr sz="1800">
                <a:solidFill>
                  <a:schemeClr val="accent2">
                    <a:satOff val="44164"/>
                    <a:lumOff val="14231"/>
                  </a:schemeClr>
                </a:solidFill>
              </a:defRPr>
            </a:pPr>
            <a:r>
              <a:rPr sz="1600" dirty="0"/>
              <a:t>Local Talent &amp; Procurement</a:t>
            </a:r>
          </a:p>
        </p:txBody>
      </p:sp>
      <p:sp>
        <p:nvSpPr>
          <p:cNvPr id="199" name="Why does PSIA Matter?"/>
          <p:cNvSpPr txBox="1">
            <a:spLocks noGrp="1"/>
          </p:cNvSpPr>
          <p:nvPr>
            <p:ph type="title"/>
          </p:nvPr>
        </p:nvSpPr>
        <p:spPr>
          <a:xfrm>
            <a:off x="1628600" y="254845"/>
            <a:ext cx="7285027" cy="1097298"/>
          </a:xfrm>
          <a:prstGeom prst="rect">
            <a:avLst/>
          </a:prstGeom>
          <a:noFill/>
          <a:effectLst>
            <a:outerShdw blurRad="50800" dist="38100" dir="2700000" algn="tl" rotWithShape="0">
              <a:prstClr val="black">
                <a:alpha val="40000"/>
              </a:prstClr>
            </a:outerShdw>
          </a:effectLst>
        </p:spPr>
        <p:txBody>
          <a:bodyPr>
            <a:normAutofit/>
          </a:bodyPr>
          <a:lstStyle/>
          <a:p>
            <a:pPr algn="ctr"/>
            <a:r>
              <a:rPr sz="4200" dirty="0"/>
              <a:t>Why does </a:t>
            </a:r>
            <a:r>
              <a:rPr sz="4200" dirty="0">
                <a:solidFill>
                  <a:schemeClr val="accent2">
                    <a:satOff val="44164"/>
                    <a:lumOff val="14231"/>
                  </a:schemeClr>
                </a:solidFill>
              </a:rPr>
              <a:t>PSIA</a:t>
            </a:r>
            <a:r>
              <a:rPr sz="4200" dirty="0"/>
              <a:t> </a:t>
            </a:r>
            <a:r>
              <a:rPr sz="4200" dirty="0">
                <a:solidFill>
                  <a:schemeClr val="accent2"/>
                </a:solidFill>
              </a:rPr>
              <a:t>Matter?</a:t>
            </a:r>
          </a:p>
        </p:txBody>
      </p:sp>
      <p:sp>
        <p:nvSpPr>
          <p:cNvPr id="193" name="Psychosocial Impacts"/>
          <p:cNvSpPr txBox="1"/>
          <p:nvPr/>
        </p:nvSpPr>
        <p:spPr>
          <a:xfrm>
            <a:off x="4351187" y="3223655"/>
            <a:ext cx="3006592" cy="410690"/>
          </a:xfrm>
          <a:prstGeom prst="rect">
            <a:avLst/>
          </a:prstGeom>
          <a:solidFill>
            <a:schemeClr val="bg1">
              <a:lumMod val="85000"/>
              <a:alpha val="5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r">
              <a:spcBef>
                <a:spcPts val="3200"/>
              </a:spcBef>
              <a:defRPr sz="3000">
                <a:solidFill>
                  <a:schemeClr val="accent2">
                    <a:satOff val="44164"/>
                    <a:lumOff val="14231"/>
                  </a:schemeClr>
                </a:solidFill>
              </a:defRPr>
            </a:lvl1pPr>
          </a:lstStyle>
          <a:p>
            <a:r>
              <a:rPr sz="2200" b="1" dirty="0"/>
              <a:t>Psycho</a:t>
            </a:r>
            <a:r>
              <a:rPr lang="en-AU" sz="2200" b="1" dirty="0"/>
              <a:t>-S</a:t>
            </a:r>
            <a:r>
              <a:rPr sz="2200" b="1" dirty="0" err="1"/>
              <a:t>ocial</a:t>
            </a:r>
            <a:r>
              <a:rPr sz="2200" b="1" dirty="0"/>
              <a:t> Impacts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8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18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iterate>
                                    <p:tmAbs val="0"/>
                                  </p:iterate>
                                  <p:childTnLst>
                                    <p:set>
                                      <p:cBhvr>
                                        <p:cTn id="13" fill="hold"/>
                                        <p:tgtEl>
                                          <p:spTgt spid="190"/>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iterate>
                                    <p:tmAbs val="0"/>
                                  </p:iterate>
                                  <p:childTnLst>
                                    <p:set>
                                      <p:cBhvr>
                                        <p:cTn id="16" fill="hold"/>
                                        <p:tgtEl>
                                          <p:spTgt spid="18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191"/>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iterate>
                                    <p:tmAbs val="0"/>
                                  </p:iterate>
                                  <p:childTnLst>
                                    <p:set>
                                      <p:cBhvr>
                                        <p:cTn id="23" fill="hold"/>
                                        <p:tgtEl>
                                          <p:spTgt spid="18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iterate>
                                    <p:tmAbs val="0"/>
                                  </p:iterate>
                                  <p:childTnLst>
                                    <p:set>
                                      <p:cBhvr>
                                        <p:cTn id="27" fill="hold"/>
                                        <p:tgtEl>
                                          <p:spTgt spid="192"/>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iterate>
                                    <p:tmAbs val="0"/>
                                  </p:iterate>
                                  <p:childTnLst>
                                    <p:set>
                                      <p:cBhvr>
                                        <p:cTn id="30" fill="hold"/>
                                        <p:tgtEl>
                                          <p:spTgt spid="18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iterate>
                                    <p:tmAbs val="0"/>
                                  </p:iterate>
                                  <p:childTnLst>
                                    <p:set>
                                      <p:cBhvr>
                                        <p:cTn id="34" fill="hold"/>
                                        <p:tgtEl>
                                          <p:spTgt spid="188"/>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iterate>
                                    <p:tmAbs val="0"/>
                                  </p:iterate>
                                  <p:childTnLst>
                                    <p:set>
                                      <p:cBhvr>
                                        <p:cTn id="37" fill="hold"/>
                                        <p:tgtEl>
                                          <p:spTgt spid="19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iterate>
                                    <p:tmAbs val="0"/>
                                  </p:iterate>
                                  <p:childTnLst>
                                    <p:set>
                                      <p:cBhvr>
                                        <p:cTn id="41" fill="hold"/>
                                        <p:tgtEl>
                                          <p:spTgt spid="198">
                                            <p:bg/>
                                          </p:spTgt>
                                        </p:tgtEl>
                                        <p:attrNameLst>
                                          <p:attrName>style.visibility</p:attrName>
                                        </p:attrNameLst>
                                      </p:cBhvr>
                                      <p:to>
                                        <p:strVal val="visible"/>
                                      </p:to>
                                    </p:set>
                                  </p:childTnLst>
                                </p:cTn>
                              </p:par>
                              <p:par>
                                <p:cTn id="42" presetID="1" presetClass="entr" presetSubtype="0" fill="hold" grpId="0" nodeType="withEffect">
                                  <p:stCondLst>
                                    <p:cond delay="0"/>
                                  </p:stCondLst>
                                  <p:iterate>
                                    <p:tmAbs val="0"/>
                                  </p:iterate>
                                  <p:childTnLst>
                                    <p:set>
                                      <p:cBhvr>
                                        <p:cTn id="43" fill="hold"/>
                                        <p:tgtEl>
                                          <p:spTgt spid="198">
                                            <p:txEl>
                                              <p:pRg st="0" end="0"/>
                                            </p:txEl>
                                          </p:spTgt>
                                        </p:tgtEl>
                                        <p:attrNameLst>
                                          <p:attrName>style.visibility</p:attrName>
                                        </p:attrNameLst>
                                      </p:cBhvr>
                                      <p:to>
                                        <p:strVal val="visible"/>
                                      </p:to>
                                    </p:set>
                                  </p:childTnLst>
                                </p:cTn>
                              </p:par>
                            </p:childTnLst>
                          </p:cTn>
                        </p:par>
                        <p:par>
                          <p:cTn id="44" fill="hold">
                            <p:stCondLst>
                              <p:cond delay="0"/>
                            </p:stCondLst>
                            <p:childTnLst>
                              <p:par>
                                <p:cTn id="45" presetID="1" presetClass="entr" presetSubtype="0" fill="hold" grpId="0" nodeType="afterEffect">
                                  <p:stCondLst>
                                    <p:cond delay="0"/>
                                  </p:stCondLst>
                                  <p:iterate>
                                    <p:tmAbs val="0"/>
                                  </p:iterate>
                                  <p:childTnLst>
                                    <p:set>
                                      <p:cBhvr>
                                        <p:cTn id="46" fill="hold"/>
                                        <p:tgtEl>
                                          <p:spTgt spid="198">
                                            <p:txEl>
                                              <p:pRg st="1" end="1"/>
                                            </p:txEl>
                                          </p:spTgt>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iterate>
                                    <p:tmAbs val="0"/>
                                  </p:iterate>
                                  <p:childTnLst>
                                    <p:set>
                                      <p:cBhvr>
                                        <p:cTn id="49" fill="hold"/>
                                        <p:tgtEl>
                                          <p:spTgt spid="198">
                                            <p:txEl>
                                              <p:pRg st="2" end="2"/>
                                            </p:txEl>
                                          </p:spTgt>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iterate>
                                    <p:tmAbs val="0"/>
                                  </p:iterate>
                                  <p:childTnLst>
                                    <p:set>
                                      <p:cBhvr>
                                        <p:cTn id="52" fill="hold"/>
                                        <p:tgtEl>
                                          <p:spTgt spid="198">
                                            <p:txEl>
                                              <p:pRg st="3" end="3"/>
                                            </p:txEl>
                                          </p:spTgt>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grpId="0" nodeType="afterEffect">
                                  <p:stCondLst>
                                    <p:cond delay="0"/>
                                  </p:stCondLst>
                                  <p:iterate>
                                    <p:tmAbs val="0"/>
                                  </p:iterate>
                                  <p:childTnLst>
                                    <p:set>
                                      <p:cBhvr>
                                        <p:cTn id="55" fill="hold"/>
                                        <p:tgtEl>
                                          <p:spTgt spid="198">
                                            <p:txEl>
                                              <p:pRg st="4" end="4"/>
                                            </p:txEl>
                                          </p:spTgt>
                                        </p:tgtEl>
                                        <p:attrNameLst>
                                          <p:attrName>style.visibility</p:attrName>
                                        </p:attrNameLst>
                                      </p:cBhvr>
                                      <p:to>
                                        <p:strVal val="visible"/>
                                      </p:to>
                                    </p:set>
                                  </p:childTnLst>
                                </p:cTn>
                              </p:par>
                            </p:childTnLst>
                          </p:cTn>
                        </p:par>
                        <p:par>
                          <p:cTn id="56" fill="hold">
                            <p:stCondLst>
                              <p:cond delay="0"/>
                            </p:stCondLst>
                            <p:childTnLst>
                              <p:par>
                                <p:cTn id="57" presetID="1" presetClass="entr" presetSubtype="0" fill="hold" grpId="0" nodeType="afterEffect">
                                  <p:stCondLst>
                                    <p:cond delay="0"/>
                                  </p:stCondLst>
                                  <p:iterate>
                                    <p:tmAbs val="0"/>
                                  </p:iterate>
                                  <p:childTnLst>
                                    <p:set>
                                      <p:cBhvr>
                                        <p:cTn id="58" fill="hold"/>
                                        <p:tgtEl>
                                          <p:spTgt spid="198">
                                            <p:txEl>
                                              <p:pRg st="5" end="5"/>
                                            </p:txEl>
                                          </p:spTgt>
                                        </p:tgtEl>
                                        <p:attrNameLst>
                                          <p:attrName>style.visibility</p:attrName>
                                        </p:attrNameLst>
                                      </p:cBhvr>
                                      <p:to>
                                        <p:strVal val="visible"/>
                                      </p:to>
                                    </p:set>
                                  </p:childTnLst>
                                </p:cTn>
                              </p:par>
                            </p:childTnLst>
                          </p:cTn>
                        </p:par>
                        <p:par>
                          <p:cTn id="59" fill="hold">
                            <p:stCondLst>
                              <p:cond delay="0"/>
                            </p:stCondLst>
                            <p:childTnLst>
                              <p:par>
                                <p:cTn id="60" presetID="1" presetClass="entr" presetSubtype="0" fill="hold" grpId="0" nodeType="afterEffect">
                                  <p:stCondLst>
                                    <p:cond delay="0"/>
                                  </p:stCondLst>
                                  <p:iterate>
                                    <p:tmAbs val="0"/>
                                  </p:iterate>
                                  <p:childTnLst>
                                    <p:set>
                                      <p:cBhvr>
                                        <p:cTn id="61" fill="hold"/>
                                        <p:tgtEl>
                                          <p:spTgt spid="198">
                                            <p:txEl>
                                              <p:pRg st="6" end="6"/>
                                            </p:txEl>
                                          </p:spTgt>
                                        </p:tgtEl>
                                        <p:attrNameLst>
                                          <p:attrName>style.visibility</p:attrName>
                                        </p:attrNameLst>
                                      </p:cBhvr>
                                      <p:to>
                                        <p:strVal val="visible"/>
                                      </p:to>
                                    </p:set>
                                  </p:childTnLst>
                                </p:cTn>
                              </p:par>
                            </p:childTnLst>
                          </p:cTn>
                        </p:par>
                        <p:par>
                          <p:cTn id="62" fill="hold">
                            <p:stCondLst>
                              <p:cond delay="0"/>
                            </p:stCondLst>
                            <p:childTnLst>
                              <p:par>
                                <p:cTn id="63" presetID="1" presetClass="entr" presetSubtype="0" fill="hold" grpId="0" nodeType="afterEffect">
                                  <p:stCondLst>
                                    <p:cond delay="0"/>
                                  </p:stCondLst>
                                  <p:iterate>
                                    <p:tmAbs val="0"/>
                                  </p:iterate>
                                  <p:childTnLst>
                                    <p:set>
                                      <p:cBhvr>
                                        <p:cTn id="64" fill="hold"/>
                                        <p:tgtEl>
                                          <p:spTgt spid="198">
                                            <p:txEl>
                                              <p:pRg st="7" end="7"/>
                                            </p:txEl>
                                          </p:spTgt>
                                        </p:tgtEl>
                                        <p:attrNameLst>
                                          <p:attrName>style.visibility</p:attrName>
                                        </p:attrNameLst>
                                      </p:cBhvr>
                                      <p:to>
                                        <p:strVal val="visible"/>
                                      </p:to>
                                    </p:set>
                                  </p:childTnLst>
                                </p:cTn>
                              </p:par>
                            </p:childTnLst>
                          </p:cTn>
                        </p:par>
                        <p:par>
                          <p:cTn id="65" fill="hold">
                            <p:stCondLst>
                              <p:cond delay="0"/>
                            </p:stCondLst>
                            <p:childTnLst>
                              <p:par>
                                <p:cTn id="66" presetID="1" presetClass="entr" presetSubtype="0" fill="hold" grpId="0" nodeType="afterEffect">
                                  <p:stCondLst>
                                    <p:cond delay="0"/>
                                  </p:stCondLst>
                                  <p:iterate>
                                    <p:tmAbs val="0"/>
                                  </p:iterate>
                                  <p:childTnLst>
                                    <p:set>
                                      <p:cBhvr>
                                        <p:cTn id="67" fill="hold"/>
                                        <p:tgtEl>
                                          <p:spTgt spid="198">
                                            <p:txEl>
                                              <p:pRg st="8" end="8"/>
                                            </p:txEl>
                                          </p:spTgt>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iterate>
                                    <p:tmAbs val="0"/>
                                  </p:iterate>
                                  <p:childTnLst>
                                    <p:set>
                                      <p:cBhvr>
                                        <p:cTn id="71" fill="hold"/>
                                        <p:tgtEl>
                                          <p:spTgt spid="198">
                                            <p:txEl>
                                              <p:pRg st="9" end="9"/>
                                            </p:txEl>
                                          </p:spTgt>
                                        </p:tgtEl>
                                        <p:attrNameLst>
                                          <p:attrName>style.visibility</p:attrName>
                                        </p:attrNameLst>
                                      </p:cBhvr>
                                      <p:to>
                                        <p:strVal val="visible"/>
                                      </p:to>
                                    </p:set>
                                  </p:childTnLst>
                                </p:cTn>
                              </p:par>
                            </p:childTnLst>
                          </p:cTn>
                        </p:par>
                        <p:par>
                          <p:cTn id="72" fill="hold">
                            <p:stCondLst>
                              <p:cond delay="0"/>
                            </p:stCondLst>
                            <p:childTnLst>
                              <p:par>
                                <p:cTn id="73" presetID="1" presetClass="entr" presetSubtype="0" fill="hold" grpId="0" nodeType="afterEffect">
                                  <p:stCondLst>
                                    <p:cond delay="0"/>
                                  </p:stCondLst>
                                  <p:iterate>
                                    <p:tmAbs val="0"/>
                                  </p:iterate>
                                  <p:childTnLst>
                                    <p:set>
                                      <p:cBhvr>
                                        <p:cTn id="74" fill="hold"/>
                                        <p:tgtEl>
                                          <p:spTgt spid="198">
                                            <p:txEl>
                                              <p:pRg st="10" end="10"/>
                                            </p:txEl>
                                          </p:spTgt>
                                        </p:tgtEl>
                                        <p:attrNameLst>
                                          <p:attrName>style.visibility</p:attrName>
                                        </p:attrNameLst>
                                      </p:cBhvr>
                                      <p:to>
                                        <p:strVal val="visible"/>
                                      </p:to>
                                    </p:set>
                                  </p:childTnLst>
                                </p:cTn>
                              </p:par>
                            </p:childTnLst>
                          </p:cTn>
                        </p:par>
                        <p:par>
                          <p:cTn id="75" fill="hold">
                            <p:stCondLst>
                              <p:cond delay="0"/>
                            </p:stCondLst>
                            <p:childTnLst>
                              <p:par>
                                <p:cTn id="76" presetID="1" presetClass="entr" presetSubtype="0" fill="hold" grpId="0" nodeType="afterEffect">
                                  <p:stCondLst>
                                    <p:cond delay="0"/>
                                  </p:stCondLst>
                                  <p:iterate>
                                    <p:tmAbs val="0"/>
                                  </p:iterate>
                                  <p:childTnLst>
                                    <p:set>
                                      <p:cBhvr>
                                        <p:cTn id="77" fill="hold"/>
                                        <p:tgtEl>
                                          <p:spTgt spid="198">
                                            <p:txEl>
                                              <p:pRg st="11" end="11"/>
                                            </p:txEl>
                                          </p:spTgt>
                                        </p:tgtEl>
                                        <p:attrNameLst>
                                          <p:attrName>style.visibility</p:attrName>
                                        </p:attrNameLst>
                                      </p:cBhvr>
                                      <p:to>
                                        <p:strVal val="visible"/>
                                      </p:to>
                                    </p:set>
                                  </p:childTnLst>
                                </p:cTn>
                              </p:par>
                            </p:childTnLst>
                          </p:cTn>
                        </p:par>
                        <p:par>
                          <p:cTn id="78" fill="hold">
                            <p:stCondLst>
                              <p:cond delay="0"/>
                            </p:stCondLst>
                            <p:childTnLst>
                              <p:par>
                                <p:cTn id="79" presetID="1" presetClass="entr" presetSubtype="0" fill="hold" grpId="0" nodeType="afterEffect">
                                  <p:stCondLst>
                                    <p:cond delay="0"/>
                                  </p:stCondLst>
                                  <p:iterate>
                                    <p:tmAbs val="0"/>
                                  </p:iterate>
                                  <p:childTnLst>
                                    <p:set>
                                      <p:cBhvr>
                                        <p:cTn id="80" fill="hold"/>
                                        <p:tgtEl>
                                          <p:spTgt spid="198">
                                            <p:txEl>
                                              <p:pRg st="12" end="12"/>
                                            </p:txEl>
                                          </p:spTgt>
                                        </p:tgtEl>
                                        <p:attrNameLst>
                                          <p:attrName>style.visibility</p:attrName>
                                        </p:attrNameLst>
                                      </p:cBhvr>
                                      <p:to>
                                        <p:strVal val="visible"/>
                                      </p:to>
                                    </p:set>
                                  </p:childTnLst>
                                </p:cTn>
                              </p:par>
                            </p:childTnLst>
                          </p:cTn>
                        </p:par>
                        <p:par>
                          <p:cTn id="81" fill="hold">
                            <p:stCondLst>
                              <p:cond delay="0"/>
                            </p:stCondLst>
                            <p:childTnLst>
                              <p:par>
                                <p:cTn id="82" presetID="1" presetClass="entr" presetSubtype="0" fill="hold" grpId="0" nodeType="afterEffect">
                                  <p:stCondLst>
                                    <p:cond delay="0"/>
                                  </p:stCondLst>
                                  <p:iterate>
                                    <p:tmAbs val="0"/>
                                  </p:iterate>
                                  <p:childTnLst>
                                    <p:set>
                                      <p:cBhvr>
                                        <p:cTn id="83" fill="hold"/>
                                        <p:tgtEl>
                                          <p:spTgt spid="198">
                                            <p:txEl>
                                              <p:pRg st="13" end="13"/>
                                            </p:txEl>
                                          </p:spTgt>
                                        </p:tgtEl>
                                        <p:attrNameLst>
                                          <p:attrName>style.visibility</p:attrName>
                                        </p:attrNameLst>
                                      </p:cBhvr>
                                      <p:to>
                                        <p:strVal val="visible"/>
                                      </p:to>
                                    </p:set>
                                  </p:childTnLst>
                                </p:cTn>
                              </p:par>
                            </p:childTnLst>
                          </p:cTn>
                        </p:par>
                        <p:par>
                          <p:cTn id="84" fill="hold">
                            <p:stCondLst>
                              <p:cond delay="0"/>
                            </p:stCondLst>
                            <p:childTnLst>
                              <p:par>
                                <p:cTn id="85" presetID="1" presetClass="entr" presetSubtype="0" fill="hold" grpId="0" nodeType="afterEffect">
                                  <p:stCondLst>
                                    <p:cond delay="0"/>
                                  </p:stCondLst>
                                  <p:iterate>
                                    <p:tmAbs val="0"/>
                                  </p:iterate>
                                  <p:childTnLst>
                                    <p:set>
                                      <p:cBhvr>
                                        <p:cTn id="86" fill="hold"/>
                                        <p:tgtEl>
                                          <p:spTgt spid="198">
                                            <p:txEl>
                                              <p:pRg st="14" end="14"/>
                                            </p:txEl>
                                          </p:spTgt>
                                        </p:tgtEl>
                                        <p:attrNameLst>
                                          <p:attrName>style.visibility</p:attrName>
                                        </p:attrNameLst>
                                      </p:cBhvr>
                                      <p:to>
                                        <p:strVal val="visible"/>
                                      </p:to>
                                    </p:set>
                                  </p:childTnLst>
                                </p:cTn>
                              </p:par>
                            </p:childTnLst>
                          </p:cTn>
                        </p:par>
                        <p:par>
                          <p:cTn id="87" fill="hold">
                            <p:stCondLst>
                              <p:cond delay="0"/>
                            </p:stCondLst>
                            <p:childTnLst>
                              <p:par>
                                <p:cTn id="88" presetID="1" presetClass="entr" presetSubtype="0" fill="hold" grpId="0" nodeType="afterEffect">
                                  <p:stCondLst>
                                    <p:cond delay="0"/>
                                  </p:stCondLst>
                                  <p:iterate>
                                    <p:tmAbs val="0"/>
                                  </p:iterate>
                                  <p:childTnLst>
                                    <p:set>
                                      <p:cBhvr>
                                        <p:cTn id="89" fill="hold"/>
                                        <p:tgtEl>
                                          <p:spTgt spid="198">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animBg="1" advAuto="0"/>
      <p:bldP spid="185" grpId="0" animBg="1" advAuto="0"/>
      <p:bldP spid="186" grpId="0" animBg="1" advAuto="0"/>
      <p:bldP spid="187" grpId="0" animBg="1" advAuto="0"/>
      <p:bldP spid="188" grpId="0" animBg="1" advAuto="0"/>
      <p:bldP spid="189" grpId="0" animBg="1" advAuto="0"/>
      <p:bldP spid="190" grpId="0" animBg="1" advAuto="0"/>
      <p:bldP spid="191" grpId="0" animBg="1" advAuto="0"/>
      <p:bldP spid="192" grpId="0" animBg="1" advAuto="0"/>
      <p:bldP spid="198" grpId="0" build="p" bldLvl="5" animBg="1" advAuto="0"/>
      <p:bldP spid="193"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CBD863-BE90-D72D-0953-33FD355A97C5}"/>
              </a:ext>
            </a:extLst>
          </p:cNvPr>
          <p:cNvPicPr>
            <a:picLocks noChangeAspect="1"/>
          </p:cNvPicPr>
          <p:nvPr/>
        </p:nvPicPr>
        <p:blipFill>
          <a:blip r:embed="rId2">
            <a:alphaModFix amt="25000"/>
          </a:blip>
          <a:stretch>
            <a:fillRect/>
          </a:stretch>
        </p:blipFill>
        <p:spPr>
          <a:xfrm>
            <a:off x="0" y="6104237"/>
            <a:ext cx="12192000" cy="753763"/>
          </a:xfrm>
          <a:prstGeom prst="rect">
            <a:avLst/>
          </a:prstGeom>
        </p:spPr>
      </p:pic>
      <p:sp>
        <p:nvSpPr>
          <p:cNvPr id="2" name="Title 1">
            <a:extLst>
              <a:ext uri="{FF2B5EF4-FFF2-40B4-BE49-F238E27FC236}">
                <a16:creationId xmlns:a16="http://schemas.microsoft.com/office/drawing/2014/main" id="{4F00D67B-9E3D-BB0D-6B0F-CAD1F2925F1E}"/>
              </a:ext>
            </a:extLst>
          </p:cNvPr>
          <p:cNvSpPr>
            <a:spLocks noGrp="1"/>
          </p:cNvSpPr>
          <p:nvPr>
            <p:ph type="ctrTitle"/>
          </p:nvPr>
        </p:nvSpPr>
        <p:spPr>
          <a:xfrm>
            <a:off x="1078991" y="893935"/>
            <a:ext cx="5364937" cy="3339390"/>
          </a:xfrm>
          <a:effectLst>
            <a:outerShdw blurRad="50800" dist="38100" dir="2700000" algn="tl" rotWithShape="0">
              <a:prstClr val="black">
                <a:alpha val="40000"/>
              </a:prstClr>
            </a:outerShdw>
          </a:effectLst>
        </p:spPr>
        <p:txBody>
          <a:bodyPr anchor="ctr">
            <a:normAutofit/>
          </a:bodyPr>
          <a:lstStyle/>
          <a:p>
            <a:r>
              <a:rPr lang="en-US" sz="6000" dirty="0"/>
              <a:t>Origins of PSIA</a:t>
            </a:r>
          </a:p>
        </p:txBody>
      </p:sp>
      <p:sp>
        <p:nvSpPr>
          <p:cNvPr id="3" name="Subtitle 2">
            <a:extLst>
              <a:ext uri="{FF2B5EF4-FFF2-40B4-BE49-F238E27FC236}">
                <a16:creationId xmlns:a16="http://schemas.microsoft.com/office/drawing/2014/main" id="{A92AEE04-2079-4AD4-2076-41062EA53C31}"/>
              </a:ext>
            </a:extLst>
          </p:cNvPr>
          <p:cNvSpPr>
            <a:spLocks noGrp="1"/>
          </p:cNvSpPr>
          <p:nvPr>
            <p:ph type="subTitle" idx="1"/>
          </p:nvPr>
        </p:nvSpPr>
        <p:spPr>
          <a:xfrm>
            <a:off x="1078992" y="4876803"/>
            <a:ext cx="5364936" cy="909848"/>
          </a:xfrm>
        </p:spPr>
        <p:txBody>
          <a:bodyPr anchor="t">
            <a:normAutofit/>
          </a:bodyPr>
          <a:lstStyle/>
          <a:p>
            <a:r>
              <a:rPr lang="en-US" dirty="0"/>
              <a:t>Michael R. Edelstein, Ph.D.</a:t>
            </a:r>
          </a:p>
          <a:p>
            <a:r>
              <a:rPr lang="en-US" dirty="0"/>
              <a:t>IAIA Webinar Nov. 18/19 2024</a:t>
            </a:r>
          </a:p>
        </p:txBody>
      </p:sp>
      <p:pic>
        <p:nvPicPr>
          <p:cNvPr id="4" name="Picture 3">
            <a:extLst>
              <a:ext uri="{FF2B5EF4-FFF2-40B4-BE49-F238E27FC236}">
                <a16:creationId xmlns:a16="http://schemas.microsoft.com/office/drawing/2014/main" id="{FA69E8A2-D90A-E954-9544-2E197785D5BF}"/>
              </a:ext>
            </a:extLst>
          </p:cNvPr>
          <p:cNvPicPr>
            <a:picLocks noChangeAspect="1"/>
          </p:cNvPicPr>
          <p:nvPr/>
        </p:nvPicPr>
        <p:blipFill>
          <a:blip r:embed="rId3"/>
          <a:srcRect l="20839" r="28972" b="-1"/>
          <a:stretch/>
        </p:blipFill>
        <p:spPr>
          <a:xfrm>
            <a:off x="6976934" y="10"/>
            <a:ext cx="5215066" cy="6857990"/>
          </a:xfrm>
          <a:custGeom>
            <a:avLst/>
            <a:gdLst/>
            <a:ahLst/>
            <a:cxnLst/>
            <a:rect l="l" t="t" r="r" b="b"/>
            <a:pathLst>
              <a:path w="5215066" h="6858000">
                <a:moveTo>
                  <a:pt x="2017353" y="0"/>
                </a:moveTo>
                <a:lnTo>
                  <a:pt x="5215066" y="0"/>
                </a:lnTo>
                <a:lnTo>
                  <a:pt x="5215066" y="6858000"/>
                </a:lnTo>
                <a:lnTo>
                  <a:pt x="1292431" y="6858000"/>
                </a:lnTo>
                <a:lnTo>
                  <a:pt x="1012702" y="6549681"/>
                </a:lnTo>
                <a:cubicBezTo>
                  <a:pt x="380046" y="5781733"/>
                  <a:pt x="0" y="4797206"/>
                  <a:pt x="0" y="3723759"/>
                </a:cubicBezTo>
                <a:cubicBezTo>
                  <a:pt x="0" y="2190263"/>
                  <a:pt x="775604" y="838237"/>
                  <a:pt x="1955279" y="39865"/>
                </a:cubicBezTo>
                <a:close/>
              </a:path>
            </a:pathLst>
          </a:custGeom>
        </p:spPr>
      </p:pic>
    </p:spTree>
    <p:extLst>
      <p:ext uri="{BB962C8B-B14F-4D97-AF65-F5344CB8AC3E}">
        <p14:creationId xmlns:p14="http://schemas.microsoft.com/office/powerpoint/2010/main" val="2554402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2109D6-D5CD-4543-DCB1-A4ABA4D259E2}"/>
              </a:ext>
            </a:extLst>
          </p:cNvPr>
          <p:cNvPicPr>
            <a:picLocks noChangeAspect="1"/>
          </p:cNvPicPr>
          <p:nvPr/>
        </p:nvPicPr>
        <p:blipFill>
          <a:blip r:embed="rId2">
            <a:alphaModFix amt="25000"/>
          </a:blip>
          <a:stretch>
            <a:fillRect/>
          </a:stretch>
        </p:blipFill>
        <p:spPr>
          <a:xfrm>
            <a:off x="0" y="6104237"/>
            <a:ext cx="12192000" cy="753763"/>
          </a:xfrm>
          <a:prstGeom prst="rect">
            <a:avLst/>
          </a:prstGeom>
        </p:spPr>
      </p:pic>
      <p:sp>
        <p:nvSpPr>
          <p:cNvPr id="2" name="Title 1"/>
          <p:cNvSpPr>
            <a:spLocks noGrp="1"/>
          </p:cNvSpPr>
          <p:nvPr>
            <p:ph type="title"/>
          </p:nvPr>
        </p:nvSpPr>
        <p:spPr>
          <a:xfrm>
            <a:off x="144379" y="367748"/>
            <a:ext cx="11839074" cy="745436"/>
          </a:xfrm>
          <a:noFill/>
        </p:spPr>
        <p:txBody>
          <a:bodyPr>
            <a:normAutofit/>
          </a:bodyPr>
          <a:lstStyle/>
          <a:p>
            <a:pPr algn="ctr"/>
            <a:r>
              <a:rPr lang="en-US" sz="4400" dirty="0">
                <a:solidFill>
                  <a:schemeClr val="tx1"/>
                </a:solidFill>
                <a:latin typeface="+mn-lt"/>
              </a:rPr>
              <a:t>How PSIA became my mission &amp; What I learned</a:t>
            </a:r>
          </a:p>
        </p:txBody>
      </p:sp>
      <p:sp>
        <p:nvSpPr>
          <p:cNvPr id="3" name="Content Placeholder 2"/>
          <p:cNvSpPr>
            <a:spLocks noGrp="1"/>
          </p:cNvSpPr>
          <p:nvPr>
            <p:ph idx="1"/>
          </p:nvPr>
        </p:nvSpPr>
        <p:spPr>
          <a:xfrm>
            <a:off x="144379" y="1250737"/>
            <a:ext cx="5774635" cy="5239515"/>
          </a:xfrm>
          <a:solidFill>
            <a:schemeClr val="tx1">
              <a:lumMod val="65000"/>
              <a:lumOff val="35000"/>
            </a:schemeClr>
          </a:solidFill>
        </p:spPr>
        <p:txBody>
          <a:bodyPr>
            <a:noAutofit/>
          </a:bodyPr>
          <a:lstStyle/>
          <a:p>
            <a:pPr marL="0" indent="0">
              <a:lnSpc>
                <a:spcPct val="100000"/>
              </a:lnSpc>
              <a:spcBef>
                <a:spcPts val="0"/>
              </a:spcBef>
              <a:buNone/>
            </a:pPr>
            <a:r>
              <a:rPr lang="en-US" sz="1800" b="1" dirty="0">
                <a:solidFill>
                  <a:schemeClr val="bg1"/>
                </a:solidFill>
                <a:latin typeface="Gill Sans MT" panose="020B0502020104020203" pitchFamily="34" charset="0"/>
              </a:rPr>
              <a:t>   </a:t>
            </a:r>
            <a:r>
              <a:rPr lang="en-US" sz="1800" b="1" dirty="0">
                <a:solidFill>
                  <a:srgbClr val="FFFF00"/>
                </a:solidFill>
                <a:latin typeface="Gill Sans MT" panose="020B0502020104020203" pitchFamily="34" charset="0"/>
              </a:rPr>
              <a:t> </a:t>
            </a:r>
            <a:r>
              <a:rPr lang="en-US" sz="2000" b="1" dirty="0">
                <a:solidFill>
                  <a:srgbClr val="FFFF00"/>
                </a:solidFill>
                <a:latin typeface="Gill Sans MT" panose="020B0502020104020203" pitchFamily="34" charset="0"/>
              </a:rPr>
              <a:t>1970s</a:t>
            </a:r>
            <a:r>
              <a:rPr lang="en-US" sz="1800" b="1" dirty="0">
                <a:solidFill>
                  <a:srgbClr val="FFFF00"/>
                </a:solidFill>
                <a:latin typeface="Gill Sans MT" panose="020B0502020104020203" pitchFamily="34" charset="0"/>
              </a:rPr>
              <a:t>  </a:t>
            </a:r>
          </a:p>
          <a:p>
            <a:pPr marL="457200" lvl="1" indent="0">
              <a:lnSpc>
                <a:spcPct val="100000"/>
              </a:lnSpc>
              <a:spcBef>
                <a:spcPts val="0"/>
              </a:spcBef>
              <a:buNone/>
            </a:pPr>
            <a:r>
              <a:rPr lang="en-US" sz="1600" dirty="0">
                <a:solidFill>
                  <a:schemeClr val="bg1"/>
                </a:solidFill>
              </a:rPr>
              <a:t>	Merion Blue Grass</a:t>
            </a:r>
          </a:p>
          <a:p>
            <a:pPr marL="457200" lvl="1" indent="0">
              <a:lnSpc>
                <a:spcPct val="100000"/>
              </a:lnSpc>
              <a:spcBef>
                <a:spcPts val="0"/>
              </a:spcBef>
              <a:buNone/>
            </a:pPr>
            <a:r>
              <a:rPr lang="en-US" sz="1600" dirty="0">
                <a:solidFill>
                  <a:schemeClr val="bg1"/>
                </a:solidFill>
              </a:rPr>
              <a:t>	Love Canal </a:t>
            </a:r>
          </a:p>
          <a:p>
            <a:pPr marL="0" indent="0">
              <a:lnSpc>
                <a:spcPct val="100000"/>
              </a:lnSpc>
              <a:spcBef>
                <a:spcPts val="0"/>
              </a:spcBef>
              <a:buNone/>
            </a:pPr>
            <a:endParaRPr lang="en-US" sz="1600" dirty="0">
              <a:solidFill>
                <a:schemeClr val="bg1"/>
              </a:solidFill>
            </a:endParaRPr>
          </a:p>
          <a:p>
            <a:pPr marL="0" indent="0">
              <a:lnSpc>
                <a:spcPct val="100000"/>
              </a:lnSpc>
              <a:spcBef>
                <a:spcPts val="0"/>
              </a:spcBef>
              <a:buNone/>
            </a:pPr>
            <a:endParaRPr lang="en-US" sz="1600" dirty="0">
              <a:solidFill>
                <a:schemeClr val="bg1"/>
              </a:solidFill>
            </a:endParaRPr>
          </a:p>
          <a:p>
            <a:pPr marL="0" indent="0">
              <a:lnSpc>
                <a:spcPct val="100000"/>
              </a:lnSpc>
              <a:spcBef>
                <a:spcPts val="0"/>
              </a:spcBef>
              <a:buNone/>
            </a:pPr>
            <a:r>
              <a:rPr lang="en-US" sz="1800" b="1" dirty="0">
                <a:solidFill>
                  <a:srgbClr val="FFFF00"/>
                </a:solidFill>
              </a:rPr>
              <a:t>     </a:t>
            </a:r>
            <a:r>
              <a:rPr lang="en-US" sz="2000" b="1" dirty="0">
                <a:solidFill>
                  <a:srgbClr val="FFFF00"/>
                </a:solidFill>
              </a:rPr>
              <a:t>1980s</a:t>
            </a:r>
          </a:p>
          <a:p>
            <a:pPr marL="457200" lvl="2" indent="0">
              <a:lnSpc>
                <a:spcPct val="100000"/>
              </a:lnSpc>
              <a:spcBef>
                <a:spcPts val="0"/>
              </a:spcBef>
              <a:buNone/>
            </a:pPr>
            <a:r>
              <a:rPr lang="en-US" sz="1600" dirty="0">
                <a:solidFill>
                  <a:schemeClr val="bg1"/>
                </a:solidFill>
              </a:rPr>
              <a:t>	Turi Landfill	      </a:t>
            </a:r>
            <a:r>
              <a:rPr lang="en-US" sz="1600" dirty="0">
                <a:solidFill>
                  <a:schemeClr val="bg1"/>
                </a:solidFill>
                <a:ea typeface="Cambria" panose="02040503050406030204" pitchFamily="18" charset="0"/>
              </a:rPr>
              <a:t>Richton Dome HLNWF</a:t>
            </a:r>
            <a:endParaRPr lang="en-US" sz="1600" dirty="0">
              <a:solidFill>
                <a:schemeClr val="bg1"/>
              </a:solidFill>
            </a:endParaRPr>
          </a:p>
          <a:p>
            <a:pPr marL="457200" lvl="1" indent="0">
              <a:lnSpc>
                <a:spcPct val="100000"/>
              </a:lnSpc>
              <a:spcBef>
                <a:spcPts val="0"/>
              </a:spcBef>
              <a:buNone/>
            </a:pPr>
            <a:r>
              <a:rPr lang="en-US" sz="1600" dirty="0">
                <a:solidFill>
                  <a:schemeClr val="bg1"/>
                </a:solidFill>
              </a:rPr>
              <a:t>	Ayers v Jackson Twp.       </a:t>
            </a:r>
            <a:r>
              <a:rPr lang="en-US" sz="1600" dirty="0" err="1">
                <a:solidFill>
                  <a:schemeClr val="bg1"/>
                </a:solidFill>
                <a:ea typeface="Cambria" panose="02040503050406030204" pitchFamily="18" charset="0"/>
              </a:rPr>
              <a:t>Triana</a:t>
            </a:r>
            <a:r>
              <a:rPr lang="en-US" sz="1600" dirty="0">
                <a:solidFill>
                  <a:schemeClr val="bg1"/>
                </a:solidFill>
                <a:ea typeface="Cambria" panose="02040503050406030204" pitchFamily="18" charset="0"/>
              </a:rPr>
              <a:t> DDT Exposure</a:t>
            </a:r>
            <a:endParaRPr lang="en-US" sz="1600" dirty="0">
              <a:solidFill>
                <a:schemeClr val="bg1"/>
              </a:solidFill>
            </a:endParaRPr>
          </a:p>
          <a:p>
            <a:pPr marL="457200" lvl="1" indent="0">
              <a:lnSpc>
                <a:spcPct val="100000"/>
              </a:lnSpc>
              <a:spcBef>
                <a:spcPts val="0"/>
              </a:spcBef>
              <a:buNone/>
            </a:pPr>
            <a:r>
              <a:rPr lang="en-US" sz="1600" dirty="0">
                <a:solidFill>
                  <a:schemeClr val="bg1"/>
                </a:solidFill>
              </a:rPr>
              <a:t>	Stress &amp; TMI	      </a:t>
            </a:r>
            <a:r>
              <a:rPr lang="en-US" sz="1600" dirty="0">
                <a:solidFill>
                  <a:schemeClr val="bg1"/>
                </a:solidFill>
                <a:ea typeface="Cambria" panose="02040503050406030204" pitchFamily="18" charset="0"/>
              </a:rPr>
              <a:t>Hanford HLNWF </a:t>
            </a:r>
            <a:endParaRPr lang="en-US" sz="1600" dirty="0">
              <a:solidFill>
                <a:schemeClr val="bg1"/>
              </a:solidFill>
            </a:endParaRPr>
          </a:p>
          <a:p>
            <a:pPr marL="457200" lvl="1" indent="0">
              <a:lnSpc>
                <a:spcPct val="100000"/>
              </a:lnSpc>
              <a:spcBef>
                <a:spcPts val="0"/>
              </a:spcBef>
              <a:buNone/>
            </a:pPr>
            <a:r>
              <a:rPr lang="en-US" sz="1600" dirty="0">
                <a:solidFill>
                  <a:schemeClr val="bg1"/>
                </a:solidFill>
              </a:rPr>
              <a:t>	Loss of Livelihood            </a:t>
            </a:r>
            <a:r>
              <a:rPr lang="en-US" sz="1600" dirty="0">
                <a:solidFill>
                  <a:schemeClr val="bg1"/>
                </a:solidFill>
                <a:ea typeface="Cambria" panose="02040503050406030204" pitchFamily="18" charset="0"/>
              </a:rPr>
              <a:t>EDB in </a:t>
            </a:r>
            <a:r>
              <a:rPr lang="en-US" sz="1600" dirty="0" err="1">
                <a:solidFill>
                  <a:schemeClr val="bg1"/>
                </a:solidFill>
                <a:ea typeface="Cambria" panose="02040503050406030204" pitchFamily="18" charset="0"/>
              </a:rPr>
              <a:t>Birdsview</a:t>
            </a:r>
            <a:endParaRPr lang="en-US" sz="1600" dirty="0">
              <a:solidFill>
                <a:schemeClr val="bg1"/>
              </a:solidFill>
            </a:endParaRPr>
          </a:p>
          <a:p>
            <a:pPr marL="457200" lvl="1" indent="0">
              <a:lnSpc>
                <a:spcPct val="100000"/>
              </a:lnSpc>
              <a:spcBef>
                <a:spcPts val="0"/>
              </a:spcBef>
              <a:buNone/>
            </a:pPr>
            <a:r>
              <a:rPr lang="en-US" sz="1600" dirty="0">
                <a:solidFill>
                  <a:schemeClr val="bg1"/>
                </a:solidFill>
              </a:rPr>
              <a:t>	Family Disintegration     </a:t>
            </a:r>
            <a:r>
              <a:rPr lang="en-US" sz="1600" dirty="0">
                <a:solidFill>
                  <a:schemeClr val="bg1"/>
                </a:solidFill>
                <a:ea typeface="Cambria" panose="02040503050406030204" pitchFamily="18" charset="0"/>
              </a:rPr>
              <a:t>CECOS SCRF 6</a:t>
            </a:r>
            <a:endParaRPr lang="en-US" sz="1600" dirty="0">
              <a:solidFill>
                <a:schemeClr val="bg1"/>
              </a:solidFill>
            </a:endParaRPr>
          </a:p>
          <a:p>
            <a:pPr marL="457200" lvl="1" indent="0">
              <a:lnSpc>
                <a:spcPct val="100000"/>
              </a:lnSpc>
              <a:spcBef>
                <a:spcPts val="0"/>
              </a:spcBef>
              <a:buNone/>
            </a:pPr>
            <a:r>
              <a:rPr lang="en-US" sz="1600" dirty="0">
                <a:solidFill>
                  <a:schemeClr val="bg1"/>
                </a:solidFill>
                <a:ea typeface="Cambria" panose="02040503050406030204" pitchFamily="18" charset="0"/>
              </a:rPr>
              <a:t>	Stigmatizing Aspects      BRIO Superfund Site</a:t>
            </a:r>
          </a:p>
          <a:p>
            <a:pPr marL="457200" lvl="1" indent="0">
              <a:spcBef>
                <a:spcPts val="0"/>
              </a:spcBef>
              <a:buNone/>
            </a:pPr>
            <a:r>
              <a:rPr lang="en-US" sz="1600" dirty="0">
                <a:solidFill>
                  <a:schemeClr val="bg1"/>
                </a:solidFill>
                <a:ea typeface="Cambria" panose="02040503050406030204" pitchFamily="18" charset="0"/>
              </a:rPr>
              <a:t>			      Ozone Notification</a:t>
            </a:r>
          </a:p>
          <a:p>
            <a:pPr marL="457200" lvl="1" indent="0">
              <a:spcBef>
                <a:spcPts val="0"/>
              </a:spcBef>
              <a:buNone/>
            </a:pPr>
            <a:r>
              <a:rPr lang="en-US" sz="1600" dirty="0">
                <a:solidFill>
                  <a:schemeClr val="bg1"/>
                </a:solidFill>
                <a:ea typeface="Cambria" panose="02040503050406030204" pitchFamily="18" charset="0"/>
              </a:rPr>
              <a:t>		</a:t>
            </a:r>
          </a:p>
          <a:p>
            <a:pPr marL="0" indent="0">
              <a:spcBef>
                <a:spcPts val="0"/>
              </a:spcBef>
              <a:buNone/>
            </a:pPr>
            <a:endParaRPr lang="en-US" sz="1600" dirty="0">
              <a:solidFill>
                <a:schemeClr val="bg1"/>
              </a:solidFill>
              <a:ea typeface="Cambria" panose="02040503050406030204" pitchFamily="18" charset="0"/>
            </a:endParaRPr>
          </a:p>
          <a:p>
            <a:pPr marL="0" indent="0">
              <a:spcBef>
                <a:spcPts val="0"/>
              </a:spcBef>
              <a:buNone/>
            </a:pPr>
            <a:r>
              <a:rPr lang="en-US" sz="2000" b="1" dirty="0">
                <a:solidFill>
                  <a:schemeClr val="bg1"/>
                </a:solidFill>
                <a:ea typeface="Cambria" panose="02040503050406030204" pitchFamily="18" charset="0"/>
              </a:rPr>
              <a:t>     </a:t>
            </a:r>
            <a:r>
              <a:rPr lang="en-US" sz="2000" b="1" dirty="0">
                <a:solidFill>
                  <a:srgbClr val="FFFF00"/>
                </a:solidFill>
                <a:ea typeface="Cambria" panose="02040503050406030204" pitchFamily="18" charset="0"/>
              </a:rPr>
              <a:t>1990s</a:t>
            </a:r>
          </a:p>
          <a:p>
            <a:pPr marL="457200" lvl="1" indent="0">
              <a:spcBef>
                <a:spcPts val="0"/>
              </a:spcBef>
              <a:buNone/>
            </a:pPr>
            <a:r>
              <a:rPr lang="en-US" sz="1600" dirty="0">
                <a:solidFill>
                  <a:schemeClr val="bg1"/>
                </a:solidFill>
                <a:ea typeface="Cambria" panose="02040503050406030204" pitchFamily="18" charset="0"/>
              </a:rPr>
              <a:t>           Oiled Communities</a:t>
            </a:r>
          </a:p>
          <a:p>
            <a:pPr marL="457200" lvl="1" indent="0">
              <a:spcBef>
                <a:spcPts val="0"/>
              </a:spcBef>
              <a:buNone/>
            </a:pPr>
            <a:r>
              <a:rPr lang="en-US" sz="1600" dirty="0">
                <a:solidFill>
                  <a:schemeClr val="bg1"/>
                </a:solidFill>
                <a:ea typeface="Cambria" panose="02040503050406030204" pitchFamily="18" charset="0"/>
              </a:rPr>
              <a:t>           Texas City </a:t>
            </a:r>
            <a:r>
              <a:rPr lang="en-US" sz="1600" dirty="0" err="1">
                <a:solidFill>
                  <a:schemeClr val="bg1"/>
                </a:solidFill>
                <a:ea typeface="Cambria" panose="02040503050406030204" pitchFamily="18" charset="0"/>
              </a:rPr>
              <a:t>Hydroflouric</a:t>
            </a:r>
            <a:endParaRPr lang="en-US" sz="1600" dirty="0">
              <a:solidFill>
                <a:schemeClr val="bg1"/>
              </a:solidFill>
              <a:ea typeface="Cambria" panose="02040503050406030204" pitchFamily="18" charset="0"/>
            </a:endParaRPr>
          </a:p>
          <a:p>
            <a:pPr marL="0" indent="0">
              <a:buNone/>
            </a:pPr>
            <a:endParaRPr lang="en-US" dirty="0">
              <a:solidFill>
                <a:schemeClr val="accent1">
                  <a:lumMod val="40000"/>
                  <a:lumOff val="60000"/>
                </a:schemeClr>
              </a:solidFill>
            </a:endParaRPr>
          </a:p>
        </p:txBody>
      </p:sp>
      <p:sp>
        <p:nvSpPr>
          <p:cNvPr id="6" name="TextBox 5">
            <a:extLst>
              <a:ext uri="{FF2B5EF4-FFF2-40B4-BE49-F238E27FC236}">
                <a16:creationId xmlns:a16="http://schemas.microsoft.com/office/drawing/2014/main" id="{722E0F15-2F09-DD3F-E264-206C48D61254}"/>
              </a:ext>
            </a:extLst>
          </p:cNvPr>
          <p:cNvSpPr txBox="1"/>
          <p:nvPr/>
        </p:nvSpPr>
        <p:spPr>
          <a:xfrm>
            <a:off x="6063916" y="1277135"/>
            <a:ext cx="5691983" cy="4893647"/>
          </a:xfrm>
          <a:prstGeom prst="rect">
            <a:avLst/>
          </a:prstGeom>
          <a:solidFill>
            <a:schemeClr val="accent2">
              <a:lumMod val="75000"/>
            </a:schemeClr>
          </a:solidFill>
        </p:spPr>
        <p:txBody>
          <a:bodyPr wrap="square">
            <a:spAutoFit/>
          </a:bodyPr>
          <a:lstStyle/>
          <a:p>
            <a:pPr marL="0" indent="0">
              <a:buNone/>
            </a:pPr>
            <a:r>
              <a:rPr lang="en-US" sz="2400" b="1" i="0" dirty="0">
                <a:solidFill>
                  <a:schemeClr val="bg1"/>
                </a:solidFill>
                <a:latin typeface="+mn-lt"/>
              </a:rPr>
              <a:t>Lessons:</a:t>
            </a:r>
          </a:p>
          <a:p>
            <a:pPr marL="0" indent="0">
              <a:buNone/>
            </a:pPr>
            <a:endParaRPr lang="en-US" i="0" u="sng" dirty="0">
              <a:solidFill>
                <a:schemeClr val="bg1"/>
              </a:solidFill>
              <a:latin typeface="+mn-lt"/>
            </a:endParaRPr>
          </a:p>
          <a:p>
            <a:pPr marL="0" indent="0">
              <a:buNone/>
            </a:pPr>
            <a:r>
              <a:rPr lang="en-US" b="1" i="0" dirty="0">
                <a:solidFill>
                  <a:srgbClr val="FFFF00"/>
                </a:solidFill>
                <a:latin typeface="+mn-lt"/>
              </a:rPr>
              <a:t>Proactive</a:t>
            </a:r>
            <a:r>
              <a:rPr lang="en-US" i="0" dirty="0">
                <a:solidFill>
                  <a:schemeClr val="bg1"/>
                </a:solidFill>
                <a:latin typeface="+mn-lt"/>
              </a:rPr>
              <a:t> (US NEPA, SEPA, Permit Hearing) and</a:t>
            </a:r>
            <a:br>
              <a:rPr lang="en-US" i="0" dirty="0">
                <a:solidFill>
                  <a:schemeClr val="bg1"/>
                </a:solidFill>
                <a:latin typeface="+mn-lt"/>
              </a:rPr>
            </a:br>
            <a:r>
              <a:rPr lang="en-US" i="0" dirty="0">
                <a:solidFill>
                  <a:schemeClr val="bg1"/>
                </a:solidFill>
                <a:latin typeface="+mn-lt"/>
              </a:rPr>
              <a:t>        </a:t>
            </a:r>
            <a:r>
              <a:rPr lang="en-US" b="1" i="0" dirty="0">
                <a:solidFill>
                  <a:srgbClr val="FFFF00"/>
                </a:solidFill>
                <a:latin typeface="+mn-lt"/>
              </a:rPr>
              <a:t>Reactive</a:t>
            </a:r>
            <a:r>
              <a:rPr lang="en-US" i="0" dirty="0">
                <a:solidFill>
                  <a:schemeClr val="bg1"/>
                </a:solidFill>
                <a:latin typeface="+mn-lt"/>
              </a:rPr>
              <a:t> (disaster) applications</a:t>
            </a:r>
            <a:br>
              <a:rPr lang="en-US" i="0" dirty="0">
                <a:solidFill>
                  <a:schemeClr val="bg1"/>
                </a:solidFill>
                <a:latin typeface="+mn-lt"/>
              </a:rPr>
            </a:br>
            <a:br>
              <a:rPr lang="en-US" i="0" dirty="0">
                <a:solidFill>
                  <a:schemeClr val="bg1"/>
                </a:solidFill>
                <a:latin typeface="+mn-lt"/>
              </a:rPr>
            </a:br>
            <a:r>
              <a:rPr lang="en-US" b="1" i="0" dirty="0">
                <a:solidFill>
                  <a:srgbClr val="FFFF00"/>
                </a:solidFill>
                <a:latin typeface="+mn-lt"/>
              </a:rPr>
              <a:t>Process</a:t>
            </a:r>
            <a:r>
              <a:rPr lang="en-US" i="0" dirty="0">
                <a:solidFill>
                  <a:schemeClr val="bg1"/>
                </a:solidFill>
                <a:latin typeface="+mn-lt"/>
              </a:rPr>
              <a:t> magnifies impact</a:t>
            </a:r>
            <a:br>
              <a:rPr lang="en-US" i="0" dirty="0">
                <a:solidFill>
                  <a:schemeClr val="bg1"/>
                </a:solidFill>
                <a:latin typeface="+mn-lt"/>
              </a:rPr>
            </a:br>
            <a:br>
              <a:rPr lang="en-US" i="0" dirty="0">
                <a:solidFill>
                  <a:schemeClr val="bg1"/>
                </a:solidFill>
                <a:latin typeface="+mn-lt"/>
              </a:rPr>
            </a:br>
            <a:r>
              <a:rPr lang="en-US" b="1" i="0" dirty="0">
                <a:solidFill>
                  <a:srgbClr val="FFFF00"/>
                </a:solidFill>
                <a:latin typeface="+mn-lt"/>
              </a:rPr>
              <a:t>Generalizability</a:t>
            </a:r>
            <a:r>
              <a:rPr lang="en-US" i="0" dirty="0">
                <a:solidFill>
                  <a:schemeClr val="bg1"/>
                </a:solidFill>
                <a:latin typeface="+mn-lt"/>
              </a:rPr>
              <a:t> between cases; importance of theory</a:t>
            </a:r>
            <a:br>
              <a:rPr lang="en-US" i="0" dirty="0">
                <a:solidFill>
                  <a:schemeClr val="bg1"/>
                </a:solidFill>
                <a:latin typeface="+mn-lt"/>
              </a:rPr>
            </a:br>
            <a:br>
              <a:rPr lang="en-US" i="0" dirty="0">
                <a:solidFill>
                  <a:schemeClr val="bg1"/>
                </a:solidFill>
                <a:latin typeface="+mn-lt"/>
              </a:rPr>
            </a:br>
            <a:r>
              <a:rPr lang="en-US" i="0" dirty="0">
                <a:solidFill>
                  <a:schemeClr val="bg1"/>
                </a:solidFill>
                <a:latin typeface="+mn-lt"/>
              </a:rPr>
              <a:t>Environmental </a:t>
            </a:r>
            <a:r>
              <a:rPr lang="en-US" b="1" dirty="0">
                <a:solidFill>
                  <a:srgbClr val="FFFF00"/>
                </a:solidFill>
              </a:rPr>
              <a:t>Inj</a:t>
            </a:r>
            <a:r>
              <a:rPr lang="en-US" b="1" i="0" dirty="0">
                <a:solidFill>
                  <a:srgbClr val="FFFF00"/>
                </a:solidFill>
                <a:latin typeface="+mn-lt"/>
              </a:rPr>
              <a:t>ustice</a:t>
            </a:r>
            <a:r>
              <a:rPr lang="en-US" i="0" dirty="0">
                <a:solidFill>
                  <a:schemeClr val="bg1"/>
                </a:solidFill>
                <a:latin typeface="+mn-lt"/>
              </a:rPr>
              <a:t> and ‘</a:t>
            </a:r>
            <a:r>
              <a:rPr lang="en-US" b="1" i="0" dirty="0">
                <a:solidFill>
                  <a:srgbClr val="FFFF00"/>
                </a:solidFill>
                <a:latin typeface="+mn-lt"/>
              </a:rPr>
              <a:t>Perpetual Jeopardy</a:t>
            </a:r>
            <a:r>
              <a:rPr lang="en-US" i="0" dirty="0">
                <a:solidFill>
                  <a:schemeClr val="bg1"/>
                </a:solidFill>
                <a:latin typeface="+mn-lt"/>
              </a:rPr>
              <a:t>’</a:t>
            </a:r>
            <a:br>
              <a:rPr lang="en-US" i="0" dirty="0">
                <a:solidFill>
                  <a:schemeClr val="bg1"/>
                </a:solidFill>
                <a:latin typeface="+mn-lt"/>
              </a:rPr>
            </a:br>
            <a:br>
              <a:rPr lang="en-US" i="0" dirty="0">
                <a:solidFill>
                  <a:schemeClr val="bg1"/>
                </a:solidFill>
                <a:latin typeface="+mn-lt"/>
              </a:rPr>
            </a:br>
            <a:r>
              <a:rPr lang="en-US" i="0" dirty="0">
                <a:solidFill>
                  <a:schemeClr val="bg1"/>
                </a:solidFill>
                <a:latin typeface="+mn-lt"/>
              </a:rPr>
              <a:t>PSI </a:t>
            </a:r>
            <a:r>
              <a:rPr lang="en-US" b="1" i="0" dirty="0">
                <a:solidFill>
                  <a:srgbClr val="FFFF00"/>
                </a:solidFill>
                <a:latin typeface="+mn-lt"/>
              </a:rPr>
              <a:t>hard</a:t>
            </a:r>
            <a:r>
              <a:rPr lang="en-US" i="0" dirty="0">
                <a:solidFill>
                  <a:schemeClr val="bg1"/>
                </a:solidFill>
                <a:latin typeface="+mn-lt"/>
              </a:rPr>
              <a:t> for decision makers to consider; few experts</a:t>
            </a:r>
            <a:br>
              <a:rPr lang="en-US" i="0" dirty="0">
                <a:solidFill>
                  <a:schemeClr val="bg1"/>
                </a:solidFill>
                <a:latin typeface="+mn-lt"/>
              </a:rPr>
            </a:br>
            <a:br>
              <a:rPr lang="en-US" i="0" dirty="0">
                <a:solidFill>
                  <a:schemeClr val="bg1"/>
                </a:solidFill>
                <a:latin typeface="+mn-lt"/>
              </a:rPr>
            </a:br>
            <a:r>
              <a:rPr lang="en-US" i="0" dirty="0">
                <a:solidFill>
                  <a:schemeClr val="bg1"/>
                </a:solidFill>
                <a:latin typeface="+mn-lt"/>
              </a:rPr>
              <a:t>Superfund/remediation/clean up/mitigation -&gt; </a:t>
            </a:r>
            <a:r>
              <a:rPr lang="en-US" b="1" i="0" dirty="0">
                <a:solidFill>
                  <a:srgbClr val="FFFF00"/>
                </a:solidFill>
                <a:latin typeface="+mn-lt"/>
              </a:rPr>
              <a:t>impacts</a:t>
            </a:r>
            <a:br>
              <a:rPr lang="en-US" i="0" dirty="0">
                <a:solidFill>
                  <a:schemeClr val="bg1"/>
                </a:solidFill>
                <a:latin typeface="+mn-lt"/>
              </a:rPr>
            </a:br>
            <a:br>
              <a:rPr lang="en-US" i="0" dirty="0">
                <a:solidFill>
                  <a:schemeClr val="bg1"/>
                </a:solidFill>
                <a:latin typeface="+mn-lt"/>
              </a:rPr>
            </a:br>
            <a:r>
              <a:rPr lang="en-US" dirty="0">
                <a:solidFill>
                  <a:schemeClr val="bg1"/>
                </a:solidFill>
              </a:rPr>
              <a:t>E</a:t>
            </a:r>
            <a:r>
              <a:rPr lang="en-US" i="0" dirty="0">
                <a:solidFill>
                  <a:schemeClr val="bg1"/>
                </a:solidFill>
                <a:latin typeface="+mn-lt"/>
              </a:rPr>
              <a:t>asy to pollute, but </a:t>
            </a:r>
            <a:r>
              <a:rPr lang="en-US" b="1" i="0" dirty="0">
                <a:solidFill>
                  <a:srgbClr val="FFFF00"/>
                </a:solidFill>
                <a:latin typeface="+mn-lt"/>
              </a:rPr>
              <a:t>impossible</a:t>
            </a:r>
            <a:r>
              <a:rPr lang="en-US" i="0" dirty="0">
                <a:solidFill>
                  <a:schemeClr val="bg1"/>
                </a:solidFill>
                <a:latin typeface="+mn-lt"/>
              </a:rPr>
              <a:t> to decontaminate</a:t>
            </a:r>
            <a:endParaRPr lang="en-US" i="1" dirty="0">
              <a:solidFill>
                <a:schemeClr val="bg1"/>
              </a:solidFill>
              <a:latin typeface="Gill Sans MT" panose="020B0502020104020203" pitchFamily="34" charset="0"/>
              <a:ea typeface="Cambria" panose="02040503050406030204" pitchFamily="18" charset="0"/>
            </a:endParaRPr>
          </a:p>
          <a:p>
            <a:pPr marL="0" indent="0">
              <a:buNone/>
            </a:pPr>
            <a:endParaRPr lang="en-US" i="1" dirty="0">
              <a:solidFill>
                <a:schemeClr val="bg1"/>
              </a:solidFill>
              <a:latin typeface="Gill Sans MT" panose="020B0502020104020203" pitchFamily="34" charset="0"/>
              <a:ea typeface="Cambria" panose="02040503050406030204" pitchFamily="18" charset="0"/>
            </a:endParaRPr>
          </a:p>
        </p:txBody>
      </p:sp>
    </p:spTree>
    <p:extLst>
      <p:ext uri="{BB962C8B-B14F-4D97-AF65-F5344CB8AC3E}">
        <p14:creationId xmlns:p14="http://schemas.microsoft.com/office/powerpoint/2010/main" val="959079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4302C27-7AF3-038A-A06B-FB4A306FF47A}"/>
              </a:ext>
            </a:extLst>
          </p:cNvPr>
          <p:cNvPicPr>
            <a:picLocks noChangeAspect="1"/>
          </p:cNvPicPr>
          <p:nvPr/>
        </p:nvPicPr>
        <p:blipFill>
          <a:blip r:embed="rId3">
            <a:alphaModFix amt="25000"/>
          </a:blip>
          <a:stretch>
            <a:fillRect/>
          </a:stretch>
        </p:blipFill>
        <p:spPr>
          <a:xfrm>
            <a:off x="0" y="6104237"/>
            <a:ext cx="12192000" cy="753763"/>
          </a:xfrm>
          <a:prstGeom prst="rect">
            <a:avLst/>
          </a:prstGeom>
        </p:spPr>
      </p:pic>
      <p:sp>
        <p:nvSpPr>
          <p:cNvPr id="2" name="Title 1"/>
          <p:cNvSpPr>
            <a:spLocks noGrp="1"/>
          </p:cNvSpPr>
          <p:nvPr>
            <p:ph type="title"/>
          </p:nvPr>
        </p:nvSpPr>
        <p:spPr>
          <a:xfrm>
            <a:off x="1011397" y="529644"/>
            <a:ext cx="10178322" cy="680814"/>
          </a:xfrm>
          <a:noFill/>
        </p:spPr>
        <p:txBody>
          <a:bodyPr>
            <a:normAutofit/>
          </a:bodyPr>
          <a:lstStyle/>
          <a:p>
            <a:pPr algn="ctr"/>
            <a:r>
              <a:rPr lang="en-US" sz="4000" dirty="0">
                <a:solidFill>
                  <a:schemeClr val="tx1"/>
                </a:solidFill>
                <a:latin typeface="+mn-lt"/>
                <a:cs typeface="Calibri" panose="020F0502020204030204" pitchFamily="34" charset="0"/>
              </a:rPr>
              <a:t>Social Process in Eco-Historical Context</a:t>
            </a:r>
          </a:p>
        </p:txBody>
      </p:sp>
      <p:sp>
        <p:nvSpPr>
          <p:cNvPr id="3" name="Content Placeholder 2"/>
          <p:cNvSpPr>
            <a:spLocks noGrp="1"/>
          </p:cNvSpPr>
          <p:nvPr>
            <p:ph idx="1"/>
          </p:nvPr>
        </p:nvSpPr>
        <p:spPr>
          <a:xfrm>
            <a:off x="488708" y="1367887"/>
            <a:ext cx="3083426" cy="4948864"/>
          </a:xfrm>
          <a:solidFill>
            <a:schemeClr val="tx1">
              <a:lumMod val="65000"/>
              <a:lumOff val="35000"/>
            </a:schemeClr>
          </a:solidFill>
        </p:spPr>
        <p:txBody>
          <a:bodyPr>
            <a:normAutofit/>
          </a:bodyPr>
          <a:lstStyle/>
          <a:p>
            <a:pPr marL="0" lvl="0" indent="0" algn="r">
              <a:lnSpc>
                <a:spcPct val="110000"/>
              </a:lnSpc>
              <a:spcBef>
                <a:spcPts val="0"/>
              </a:spcBef>
              <a:buClr>
                <a:srgbClr val="000000"/>
              </a:buClr>
              <a:buSzPct val="25000"/>
              <a:buNone/>
            </a:pPr>
            <a:r>
              <a:rPr lang="en-US" kern="0" dirty="0">
                <a:solidFill>
                  <a:schemeClr val="bg1"/>
                </a:solidFill>
                <a:latin typeface="Gill Sans MT" panose="020B0502020104020203" pitchFamily="34" charset="0"/>
                <a:ea typeface="Calibri"/>
                <a:cs typeface="Calibri"/>
                <a:sym typeface="Calibri"/>
                <a:rtl val="0"/>
              </a:rPr>
              <a:t>Impacts </a:t>
            </a:r>
            <a:r>
              <a:rPr lang="en-US" u="sng" kern="0" dirty="0">
                <a:solidFill>
                  <a:srgbClr val="FFFF00"/>
                </a:solidFill>
                <a:latin typeface="Gill Sans MT" panose="020B0502020104020203" pitchFamily="34" charset="0"/>
                <a:ea typeface="Calibri"/>
                <a:cs typeface="Calibri"/>
                <a:sym typeface="Calibri"/>
                <a:rtl val="0"/>
              </a:rPr>
              <a:t>at all levels</a:t>
            </a:r>
            <a:r>
              <a:rPr lang="en-US" kern="0" dirty="0">
                <a:solidFill>
                  <a:schemeClr val="bg1"/>
                </a:solidFill>
                <a:latin typeface="Gill Sans MT" panose="020B0502020104020203" pitchFamily="34" charset="0"/>
                <a:ea typeface="Calibri"/>
                <a:cs typeface="Calibri"/>
                <a:sym typeface="Calibri"/>
                <a:rtl val="0"/>
              </a:rPr>
              <a:t> of social process</a:t>
            </a:r>
          </a:p>
          <a:p>
            <a:pPr marL="342900" lvl="0" indent="-342900" algn="r">
              <a:spcBef>
                <a:spcPts val="560"/>
              </a:spcBef>
              <a:buClr>
                <a:srgbClr val="000000"/>
              </a:buClr>
              <a:buSzPct val="25000"/>
            </a:pPr>
            <a:endParaRPr lang="en-US" kern="0" dirty="0">
              <a:solidFill>
                <a:schemeClr val="bg1"/>
              </a:solidFill>
              <a:latin typeface="Gill Sans MT" panose="020B0502020104020203" pitchFamily="34" charset="0"/>
              <a:ea typeface="Calibri"/>
              <a:cs typeface="Calibri"/>
              <a:sym typeface="Calibri"/>
              <a:rtl val="0"/>
            </a:endParaRPr>
          </a:p>
          <a:p>
            <a:pPr marL="0" lvl="0" indent="0" algn="r">
              <a:lnSpc>
                <a:spcPct val="110000"/>
              </a:lnSpc>
              <a:spcBef>
                <a:spcPts val="0"/>
              </a:spcBef>
              <a:buClr>
                <a:srgbClr val="000000"/>
              </a:buClr>
              <a:buSzPct val="25000"/>
            </a:pPr>
            <a:r>
              <a:rPr lang="en-US" kern="0" dirty="0">
                <a:solidFill>
                  <a:schemeClr val="bg1"/>
                </a:solidFill>
                <a:latin typeface="Gill Sans MT" panose="020B0502020104020203" pitchFamily="34" charset="0"/>
                <a:ea typeface="Calibri"/>
                <a:cs typeface="Calibri"/>
                <a:sym typeface="Calibri"/>
                <a:rtl val="0"/>
              </a:rPr>
              <a:t>Levels </a:t>
            </a:r>
            <a:r>
              <a:rPr lang="en-US" u="sng" kern="0" dirty="0">
                <a:solidFill>
                  <a:srgbClr val="FFFF00"/>
                </a:solidFill>
                <a:latin typeface="Gill Sans MT" panose="020B0502020104020203" pitchFamily="34" charset="0"/>
                <a:ea typeface="Calibri"/>
                <a:cs typeface="Calibri"/>
                <a:sym typeface="Calibri"/>
                <a:rtl val="0"/>
              </a:rPr>
              <a:t>nested</a:t>
            </a:r>
            <a:r>
              <a:rPr lang="en-US" kern="0" dirty="0">
                <a:solidFill>
                  <a:schemeClr val="bg1"/>
                </a:solidFill>
                <a:latin typeface="Gill Sans MT" panose="020B0502020104020203" pitchFamily="34" charset="0"/>
                <a:ea typeface="Calibri"/>
                <a:cs typeface="Calibri"/>
                <a:sym typeface="Calibri"/>
                <a:rtl val="0"/>
              </a:rPr>
              <a:t>,  interactive, </a:t>
            </a:r>
            <a:r>
              <a:rPr lang="en-US" u="sng" kern="0" dirty="0">
                <a:solidFill>
                  <a:srgbClr val="FFFF00"/>
                </a:solidFill>
                <a:latin typeface="Gill Sans MT" panose="020B0502020104020203" pitchFamily="34" charset="0"/>
                <a:ea typeface="Calibri"/>
                <a:cs typeface="Calibri"/>
                <a:sym typeface="Calibri"/>
                <a:rtl val="0"/>
              </a:rPr>
              <a:t>interdependent</a:t>
            </a:r>
          </a:p>
          <a:p>
            <a:pPr marL="342900" lvl="0" indent="-342900" algn="r">
              <a:spcBef>
                <a:spcPts val="560"/>
              </a:spcBef>
              <a:buClr>
                <a:srgbClr val="000000"/>
              </a:buClr>
              <a:buSzPct val="25000"/>
            </a:pPr>
            <a:endParaRPr lang="en-US" u="sng" kern="0" dirty="0">
              <a:solidFill>
                <a:schemeClr val="bg1"/>
              </a:solidFill>
              <a:latin typeface="Gill Sans MT" panose="020B0502020104020203" pitchFamily="34" charset="0"/>
              <a:ea typeface="Calibri"/>
              <a:cs typeface="Calibri"/>
              <a:sym typeface="Calibri"/>
              <a:rtl val="0"/>
            </a:endParaRPr>
          </a:p>
          <a:p>
            <a:pPr marL="0" lvl="0" indent="0" algn="r">
              <a:lnSpc>
                <a:spcPct val="110000"/>
              </a:lnSpc>
              <a:spcBef>
                <a:spcPts val="0"/>
              </a:spcBef>
              <a:buClr>
                <a:srgbClr val="000000"/>
              </a:buClr>
              <a:buSzPct val="25000"/>
            </a:pPr>
            <a:r>
              <a:rPr lang="en-US" kern="0" dirty="0">
                <a:solidFill>
                  <a:schemeClr val="bg1"/>
                </a:solidFill>
                <a:latin typeface="Gill Sans MT" panose="020B0502020104020203" pitchFamily="34" charset="0"/>
                <a:ea typeface="Calibri"/>
                <a:cs typeface="Calibri"/>
                <a:sym typeface="Calibri"/>
                <a:rtl val="0"/>
              </a:rPr>
              <a:t>Dynamics at </a:t>
            </a:r>
            <a:br>
              <a:rPr lang="en-US" kern="0" dirty="0">
                <a:solidFill>
                  <a:schemeClr val="bg1"/>
                </a:solidFill>
                <a:latin typeface="Gill Sans MT" panose="020B0502020104020203" pitchFamily="34" charset="0"/>
                <a:ea typeface="Calibri"/>
                <a:cs typeface="Calibri"/>
                <a:sym typeface="Calibri"/>
                <a:rtl val="0"/>
              </a:rPr>
            </a:br>
            <a:r>
              <a:rPr lang="en-US" kern="0" dirty="0">
                <a:solidFill>
                  <a:schemeClr val="bg1"/>
                </a:solidFill>
                <a:latin typeface="Gill Sans MT" panose="020B0502020104020203" pitchFamily="34" charset="0"/>
                <a:ea typeface="Calibri"/>
                <a:cs typeface="Calibri"/>
                <a:sym typeface="Calibri"/>
                <a:rtl val="0"/>
              </a:rPr>
              <a:t>any one level </a:t>
            </a:r>
            <a:br>
              <a:rPr lang="en-US" kern="0" dirty="0">
                <a:solidFill>
                  <a:schemeClr val="bg1"/>
                </a:solidFill>
                <a:latin typeface="Gill Sans MT" panose="020B0502020104020203" pitchFamily="34" charset="0"/>
                <a:ea typeface="Calibri"/>
                <a:cs typeface="Calibri"/>
                <a:sym typeface="Calibri"/>
                <a:rtl val="0"/>
              </a:rPr>
            </a:br>
            <a:r>
              <a:rPr lang="en-US" u="sng" kern="0" dirty="0">
                <a:solidFill>
                  <a:srgbClr val="FFFF00"/>
                </a:solidFill>
                <a:latin typeface="Gill Sans MT" panose="020B0502020104020203" pitchFamily="34" charset="0"/>
                <a:ea typeface="Calibri"/>
                <a:cs typeface="Calibri"/>
                <a:sym typeface="Calibri"/>
                <a:rtl val="0"/>
              </a:rPr>
              <a:t>influence</a:t>
            </a:r>
            <a:r>
              <a:rPr lang="en-US" kern="0" dirty="0">
                <a:solidFill>
                  <a:schemeClr val="bg1"/>
                </a:solidFill>
                <a:latin typeface="Gill Sans MT" panose="020B0502020104020203" pitchFamily="34" charset="0"/>
                <a:ea typeface="Calibri"/>
                <a:cs typeface="Calibri"/>
                <a:sym typeface="Calibri"/>
                <a:rtl val="0"/>
              </a:rPr>
              <a:t> all levels</a:t>
            </a:r>
          </a:p>
          <a:p>
            <a:pPr marL="342900" lvl="0" indent="-342900">
              <a:spcBef>
                <a:spcPts val="560"/>
              </a:spcBef>
              <a:buClr>
                <a:srgbClr val="000000"/>
              </a:buClr>
              <a:buSzPct val="25000"/>
            </a:pPr>
            <a:endParaRPr lang="en-US" kern="0" dirty="0">
              <a:solidFill>
                <a:schemeClr val="bg1"/>
              </a:solidFill>
              <a:latin typeface="Gill Sans MT" panose="020B0502020104020203" pitchFamily="34" charset="0"/>
              <a:ea typeface="Calibri"/>
              <a:cs typeface="Calibri"/>
              <a:sym typeface="Calibri"/>
              <a:rtl val="0"/>
            </a:endParaRPr>
          </a:p>
        </p:txBody>
      </p:sp>
      <p:grpSp>
        <p:nvGrpSpPr>
          <p:cNvPr id="4" name="Group 2"/>
          <p:cNvGrpSpPr>
            <a:grpSpLocks noChangeAspect="1"/>
          </p:cNvGrpSpPr>
          <p:nvPr/>
        </p:nvGrpSpPr>
        <p:grpSpPr bwMode="auto">
          <a:xfrm>
            <a:off x="3617513" y="1380243"/>
            <a:ext cx="8574487" cy="4948864"/>
            <a:chOff x="2258" y="807"/>
            <a:chExt cx="7369" cy="4485"/>
          </a:xfrm>
        </p:grpSpPr>
        <p:sp>
          <p:nvSpPr>
            <p:cNvPr id="5" name="AutoShape 3"/>
            <p:cNvSpPr>
              <a:spLocks noChangeAspect="1" noChangeArrowheads="1" noTextEdit="1"/>
            </p:cNvSpPr>
            <p:nvPr/>
          </p:nvSpPr>
          <p:spPr bwMode="auto">
            <a:xfrm>
              <a:off x="2258" y="807"/>
              <a:ext cx="7369" cy="4485"/>
            </a:xfrm>
            <a:prstGeom prst="rect">
              <a:avLst/>
            </a:prstGeom>
            <a:solidFill>
              <a:srgbClr val="FF9900"/>
            </a:solidFill>
            <a:ln w="9525">
              <a:solidFill>
                <a:srgbClr val="000000"/>
              </a:solidFill>
              <a:miter lim="800000"/>
              <a:headEnd/>
              <a:tailEnd/>
            </a:ln>
          </p:spPr>
          <p:txBody>
            <a:bodyPr/>
            <a:lstStyle/>
            <a:p>
              <a:endParaRPr lang="en-US" dirty="0"/>
            </a:p>
          </p:txBody>
        </p:sp>
        <p:sp>
          <p:nvSpPr>
            <p:cNvPr id="6" name="AutoShape 4"/>
            <p:cNvSpPr>
              <a:spLocks noChangeArrowheads="1"/>
            </p:cNvSpPr>
            <p:nvPr/>
          </p:nvSpPr>
          <p:spPr bwMode="auto">
            <a:xfrm rot="-5400000">
              <a:off x="3727" y="1171"/>
              <a:ext cx="4011" cy="3450"/>
            </a:xfrm>
            <a:prstGeom prst="rtTriangle">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dirty="0"/>
            </a:p>
          </p:txBody>
        </p:sp>
        <p:sp>
          <p:nvSpPr>
            <p:cNvPr id="7" name="Line 5"/>
            <p:cNvSpPr>
              <a:spLocks noChangeShapeType="1"/>
            </p:cNvSpPr>
            <p:nvPr/>
          </p:nvSpPr>
          <p:spPr bwMode="auto">
            <a:xfrm>
              <a:off x="4560" y="4284"/>
              <a:ext cx="2898"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 name="Line 6"/>
            <p:cNvSpPr>
              <a:spLocks noChangeShapeType="1"/>
            </p:cNvSpPr>
            <p:nvPr/>
          </p:nvSpPr>
          <p:spPr bwMode="auto">
            <a:xfrm>
              <a:off x="5058" y="3667"/>
              <a:ext cx="24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9" name="Line 7"/>
            <p:cNvSpPr>
              <a:spLocks noChangeShapeType="1"/>
            </p:cNvSpPr>
            <p:nvPr/>
          </p:nvSpPr>
          <p:spPr bwMode="auto">
            <a:xfrm>
              <a:off x="5658" y="3050"/>
              <a:ext cx="180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 name="Line 8"/>
            <p:cNvSpPr>
              <a:spLocks noChangeShapeType="1"/>
            </p:cNvSpPr>
            <p:nvPr/>
          </p:nvSpPr>
          <p:spPr bwMode="auto">
            <a:xfrm>
              <a:off x="6108" y="2433"/>
              <a:ext cx="135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1" name="Line 9"/>
            <p:cNvSpPr>
              <a:spLocks noChangeShapeType="1"/>
            </p:cNvSpPr>
            <p:nvPr/>
          </p:nvSpPr>
          <p:spPr bwMode="auto">
            <a:xfrm>
              <a:off x="6708" y="1816"/>
              <a:ext cx="750"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3" name="Text Box 11"/>
            <p:cNvSpPr txBox="1">
              <a:spLocks noChangeArrowheads="1"/>
            </p:cNvSpPr>
            <p:nvPr/>
          </p:nvSpPr>
          <p:spPr bwMode="auto">
            <a:xfrm>
              <a:off x="2613" y="4278"/>
              <a:ext cx="1208" cy="817"/>
            </a:xfrm>
            <a:prstGeom prst="rect">
              <a:avLst/>
            </a:prstGeom>
            <a:solidFill>
              <a:schemeClr val="accent1">
                <a:lumMod val="20000"/>
                <a:lumOff val="80000"/>
              </a:schemeClr>
            </a:solidFill>
            <a:ln w="9525">
              <a:solidFill>
                <a:srgbClr val="FFFFFF"/>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b="1" dirty="0">
                  <a:solidFill>
                    <a:schemeClr val="bg2">
                      <a:lumMod val="50000"/>
                    </a:schemeClr>
                  </a:solidFill>
                  <a:cs typeface="Times New Roman" panose="02020603050405020304" pitchFamily="18" charset="0"/>
                </a:rPr>
                <a:t>Individual /</a:t>
              </a:r>
            </a:p>
            <a:p>
              <a:pPr algn="r" eaLnBrk="1" hangingPunct="1"/>
              <a:r>
                <a:rPr lang="en-US" b="1" dirty="0">
                  <a:solidFill>
                    <a:schemeClr val="bg2">
                      <a:lumMod val="50000"/>
                    </a:schemeClr>
                  </a:solidFill>
                  <a:cs typeface="Times New Roman" panose="02020603050405020304" pitchFamily="18" charset="0"/>
                </a:rPr>
                <a:t>Private / Local</a:t>
              </a:r>
              <a:endParaRPr lang="en-US" b="1" dirty="0">
                <a:solidFill>
                  <a:schemeClr val="bg2">
                    <a:lumMod val="50000"/>
                  </a:schemeClr>
                </a:solidFill>
              </a:endParaRPr>
            </a:p>
          </p:txBody>
        </p:sp>
        <p:sp>
          <p:nvSpPr>
            <p:cNvPr id="14" name="Line 12"/>
            <p:cNvSpPr>
              <a:spLocks noChangeShapeType="1"/>
            </p:cNvSpPr>
            <p:nvPr/>
          </p:nvSpPr>
          <p:spPr bwMode="auto">
            <a:xfrm flipV="1">
              <a:off x="7458" y="3513"/>
              <a:ext cx="2100" cy="138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5" name="Line 13"/>
            <p:cNvSpPr>
              <a:spLocks noChangeShapeType="1"/>
            </p:cNvSpPr>
            <p:nvPr/>
          </p:nvSpPr>
          <p:spPr bwMode="auto">
            <a:xfrm>
              <a:off x="7458" y="890"/>
              <a:ext cx="2100" cy="262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6" name="Text Box 14"/>
            <p:cNvSpPr txBox="1">
              <a:spLocks noChangeArrowheads="1"/>
            </p:cNvSpPr>
            <p:nvPr/>
          </p:nvSpPr>
          <p:spPr bwMode="auto">
            <a:xfrm rot="19669280">
              <a:off x="8021" y="4204"/>
              <a:ext cx="1440" cy="373"/>
            </a:xfrm>
            <a:prstGeom prst="rect">
              <a:avLst/>
            </a:prstGeom>
            <a:solidFill>
              <a:schemeClr val="accent1">
                <a:lumMod val="20000"/>
                <a:lumOff val="80000"/>
              </a:schemeClr>
            </a:solidFill>
            <a:ln w="9525">
              <a:solidFill>
                <a:srgbClr val="FFFFFF"/>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2000" b="1" dirty="0">
                  <a:solidFill>
                    <a:schemeClr val="bg2">
                      <a:lumMod val="50000"/>
                    </a:schemeClr>
                  </a:solidFill>
                  <a:cs typeface="Times New Roman" panose="02020603050405020304" pitchFamily="18" charset="0"/>
                </a:rPr>
                <a:t>Historical</a:t>
              </a:r>
              <a:endParaRPr lang="en-US" sz="2000" b="1" dirty="0">
                <a:solidFill>
                  <a:schemeClr val="bg2">
                    <a:lumMod val="50000"/>
                  </a:schemeClr>
                </a:solidFill>
              </a:endParaRPr>
            </a:p>
          </p:txBody>
        </p:sp>
        <p:sp>
          <p:nvSpPr>
            <p:cNvPr id="18" name="Line 16"/>
            <p:cNvSpPr>
              <a:spLocks noChangeShapeType="1"/>
            </p:cNvSpPr>
            <p:nvPr/>
          </p:nvSpPr>
          <p:spPr bwMode="auto">
            <a:xfrm flipV="1">
              <a:off x="7458" y="3049"/>
              <a:ext cx="1749" cy="123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9" name="Line 17"/>
            <p:cNvSpPr>
              <a:spLocks noChangeShapeType="1"/>
            </p:cNvSpPr>
            <p:nvPr/>
          </p:nvSpPr>
          <p:spPr bwMode="auto">
            <a:xfrm flipV="1">
              <a:off x="7458" y="2660"/>
              <a:ext cx="1407" cy="100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0" name="Line 18"/>
            <p:cNvSpPr>
              <a:spLocks noChangeShapeType="1"/>
            </p:cNvSpPr>
            <p:nvPr/>
          </p:nvSpPr>
          <p:spPr bwMode="auto">
            <a:xfrm flipV="1">
              <a:off x="7458" y="2257"/>
              <a:ext cx="1076" cy="79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1" name="Line 19"/>
            <p:cNvSpPr>
              <a:spLocks noChangeShapeType="1"/>
            </p:cNvSpPr>
            <p:nvPr/>
          </p:nvSpPr>
          <p:spPr bwMode="auto">
            <a:xfrm flipV="1">
              <a:off x="7458" y="1816"/>
              <a:ext cx="750" cy="61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2" name="Line 20"/>
            <p:cNvSpPr>
              <a:spLocks noChangeShapeType="1"/>
            </p:cNvSpPr>
            <p:nvPr/>
          </p:nvSpPr>
          <p:spPr bwMode="auto">
            <a:xfrm flipV="1">
              <a:off x="7458" y="1507"/>
              <a:ext cx="450" cy="30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3" name="Line 21"/>
            <p:cNvSpPr>
              <a:spLocks noChangeShapeType="1"/>
            </p:cNvSpPr>
            <p:nvPr/>
          </p:nvSpPr>
          <p:spPr bwMode="auto">
            <a:xfrm flipV="1">
              <a:off x="3430" y="1514"/>
              <a:ext cx="2462" cy="271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2" name="Text Box 10"/>
            <p:cNvSpPr txBox="1">
              <a:spLocks noChangeArrowheads="1"/>
            </p:cNvSpPr>
            <p:nvPr/>
          </p:nvSpPr>
          <p:spPr bwMode="auto">
            <a:xfrm>
              <a:off x="5513" y="964"/>
              <a:ext cx="1906" cy="581"/>
            </a:xfrm>
            <a:prstGeom prst="rect">
              <a:avLst/>
            </a:prstGeom>
            <a:solidFill>
              <a:schemeClr val="accent1">
                <a:lumMod val="20000"/>
                <a:lumOff val="80000"/>
              </a:schemeClr>
            </a:solidFill>
            <a:ln w="9525">
              <a:solidFill>
                <a:srgbClr val="FFFFFF"/>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b="1" dirty="0">
                  <a:solidFill>
                    <a:schemeClr val="bg2">
                      <a:lumMod val="50000"/>
                    </a:schemeClr>
                  </a:solidFill>
                  <a:cs typeface="Times New Roman" panose="02020603050405020304" pitchFamily="18" charset="0"/>
                </a:rPr>
                <a:t>Societal / Public / </a:t>
              </a:r>
            </a:p>
            <a:p>
              <a:pPr algn="r" eaLnBrk="1" hangingPunct="1"/>
              <a:r>
                <a:rPr lang="en-US" b="1" dirty="0">
                  <a:solidFill>
                    <a:schemeClr val="bg2">
                      <a:lumMod val="50000"/>
                    </a:schemeClr>
                  </a:solidFill>
                  <a:cs typeface="Times New Roman" panose="02020603050405020304" pitchFamily="18" charset="0"/>
                </a:rPr>
                <a:t>Commons / Global</a:t>
              </a:r>
              <a:endParaRPr lang="en-US" b="1" dirty="0">
                <a:solidFill>
                  <a:schemeClr val="bg2">
                    <a:lumMod val="50000"/>
                  </a:schemeClr>
                </a:solidFill>
              </a:endParaRPr>
            </a:p>
          </p:txBody>
        </p:sp>
      </p:grpSp>
      <p:sp>
        <p:nvSpPr>
          <p:cNvPr id="25" name="Rectangle 24"/>
          <p:cNvSpPr/>
          <p:nvPr/>
        </p:nvSpPr>
        <p:spPr>
          <a:xfrm>
            <a:off x="6866730" y="5932252"/>
            <a:ext cx="1405138" cy="369332"/>
          </a:xfrm>
          <a:prstGeom prst="rect">
            <a:avLst/>
          </a:prstGeom>
          <a:solidFill>
            <a:schemeClr val="accent1">
              <a:lumMod val="20000"/>
              <a:lumOff val="80000"/>
            </a:schemeClr>
          </a:solidFill>
          <a:ln>
            <a:solidFill>
              <a:schemeClr val="bg1"/>
            </a:solidFill>
          </a:ln>
        </p:spPr>
        <p:txBody>
          <a:bodyPr wrap="square">
            <a:spAutoFit/>
          </a:bodyPr>
          <a:lstStyle/>
          <a:p>
            <a:pPr algn="ctr"/>
            <a:r>
              <a:rPr lang="en-US" b="1" dirty="0">
                <a:solidFill>
                  <a:schemeClr val="bg2">
                    <a:lumMod val="50000"/>
                  </a:schemeClr>
                </a:solidFill>
                <a:cs typeface="Times New Roman" panose="02020603050405020304" pitchFamily="18" charset="0"/>
              </a:rPr>
              <a:t>Ecological</a:t>
            </a:r>
            <a:endParaRPr lang="en-US" b="1" dirty="0">
              <a:solidFill>
                <a:schemeClr val="bg2">
                  <a:lumMod val="50000"/>
                </a:schemeClr>
              </a:solidFill>
            </a:endParaRPr>
          </a:p>
        </p:txBody>
      </p:sp>
      <p:cxnSp>
        <p:nvCxnSpPr>
          <p:cNvPr id="26" name="Straight Arrow Connector 25"/>
          <p:cNvCxnSpPr>
            <a:stCxn id="23" idx="1"/>
            <a:endCxn id="23" idx="0"/>
          </p:cNvCxnSpPr>
          <p:nvPr/>
        </p:nvCxnSpPr>
        <p:spPr>
          <a:xfrm flipH="1">
            <a:off x="4981239" y="2160365"/>
            <a:ext cx="2864756" cy="2991387"/>
          </a:xfrm>
          <a:prstGeom prst="straightConnector1">
            <a:avLst/>
          </a:prstGeom>
          <a:ln w="5715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0510141" y="6561835"/>
            <a:ext cx="1883979" cy="369332"/>
          </a:xfrm>
          <a:prstGeom prst="rect">
            <a:avLst/>
          </a:prstGeom>
          <a:noFill/>
        </p:spPr>
        <p:txBody>
          <a:bodyPr wrap="square" rtlCol="0">
            <a:spAutoFit/>
          </a:bodyPr>
          <a:lstStyle/>
          <a:p>
            <a:r>
              <a:rPr lang="en-US" dirty="0"/>
              <a:t>Edelstein 2004</a:t>
            </a:r>
          </a:p>
        </p:txBody>
      </p:sp>
    </p:spTree>
    <p:extLst>
      <p:ext uri="{BB962C8B-B14F-4D97-AF65-F5344CB8AC3E}">
        <p14:creationId xmlns:p14="http://schemas.microsoft.com/office/powerpoint/2010/main" val="870488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EF0269-FEBC-0DA2-DEDC-8255DC40AA8C}"/>
              </a:ext>
            </a:extLst>
          </p:cNvPr>
          <p:cNvPicPr>
            <a:picLocks noChangeAspect="1"/>
          </p:cNvPicPr>
          <p:nvPr/>
        </p:nvPicPr>
        <p:blipFill>
          <a:blip r:embed="rId3">
            <a:alphaModFix amt="25000"/>
          </a:blip>
          <a:stretch>
            <a:fillRect/>
          </a:stretch>
        </p:blipFill>
        <p:spPr>
          <a:xfrm>
            <a:off x="0" y="6104237"/>
            <a:ext cx="12192000" cy="753763"/>
          </a:xfrm>
          <a:prstGeom prst="rect">
            <a:avLst/>
          </a:prstGeom>
        </p:spPr>
      </p:pic>
      <p:sp>
        <p:nvSpPr>
          <p:cNvPr id="2" name="Title 1"/>
          <p:cNvSpPr>
            <a:spLocks noGrp="1"/>
          </p:cNvSpPr>
          <p:nvPr>
            <p:ph type="title"/>
          </p:nvPr>
        </p:nvSpPr>
        <p:spPr>
          <a:xfrm>
            <a:off x="469900" y="496931"/>
            <a:ext cx="11252200" cy="883422"/>
          </a:xfrm>
          <a:noFill/>
        </p:spPr>
        <p:txBody>
          <a:bodyPr>
            <a:normAutofit/>
          </a:bodyPr>
          <a:lstStyle/>
          <a:p>
            <a:pPr algn="ctr"/>
            <a:r>
              <a:rPr lang="en-US" dirty="0">
                <a:solidFill>
                  <a:schemeClr val="tx1"/>
                </a:solidFill>
                <a:latin typeface="+mn-lt"/>
              </a:rPr>
              <a:t>Theory: Elements Of Psycho-Social Impact</a:t>
            </a:r>
          </a:p>
        </p:txBody>
      </p:sp>
      <p:graphicFrame>
        <p:nvGraphicFramePr>
          <p:cNvPr id="3" name="Diagram 2"/>
          <p:cNvGraphicFramePr/>
          <p:nvPr>
            <p:extLst>
              <p:ext uri="{D42A27DB-BD31-4B8C-83A1-F6EECF244321}">
                <p14:modId xmlns:p14="http://schemas.microsoft.com/office/powerpoint/2010/main" val="3625242147"/>
              </p:ext>
            </p:extLst>
          </p:nvPr>
        </p:nvGraphicFramePr>
        <p:xfrm>
          <a:off x="4977945" y="1757966"/>
          <a:ext cx="82296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FAF3CDAF-59B5-80DD-9DF4-8573325D7E22}"/>
              </a:ext>
            </a:extLst>
          </p:cNvPr>
          <p:cNvSpPr txBox="1"/>
          <p:nvPr/>
        </p:nvSpPr>
        <p:spPr>
          <a:xfrm>
            <a:off x="5535662" y="6016966"/>
            <a:ext cx="1652119" cy="369332"/>
          </a:xfrm>
          <a:prstGeom prst="rect">
            <a:avLst/>
          </a:prstGeom>
          <a:noFill/>
        </p:spPr>
        <p:txBody>
          <a:bodyPr wrap="none" rtlCol="0">
            <a:spAutoFit/>
          </a:bodyPr>
          <a:lstStyle/>
          <a:p>
            <a:r>
              <a:rPr lang="en-US" dirty="0"/>
              <a:t>Edelstein 2004</a:t>
            </a:r>
          </a:p>
        </p:txBody>
      </p:sp>
      <p:sp>
        <p:nvSpPr>
          <p:cNvPr id="6" name="Shape 710">
            <a:extLst>
              <a:ext uri="{FF2B5EF4-FFF2-40B4-BE49-F238E27FC236}">
                <a16:creationId xmlns:a16="http://schemas.microsoft.com/office/drawing/2014/main" id="{6343ACE7-2F93-EAB4-1D3F-C088E3CBE8FE}"/>
              </a:ext>
            </a:extLst>
          </p:cNvPr>
          <p:cNvSpPr/>
          <p:nvPr/>
        </p:nvSpPr>
        <p:spPr>
          <a:xfrm>
            <a:off x="1282261" y="1813194"/>
            <a:ext cx="4677103" cy="4128350"/>
          </a:xfrm>
          <a:prstGeom prst="rect">
            <a:avLst/>
          </a:prstGeom>
          <a:blipFill>
            <a:blip r:embed="rId9"/>
            <a:stretch>
              <a:fillRect/>
            </a:stretch>
          </a:blipFill>
          <a:ln>
            <a:solidFill>
              <a:schemeClr val="accent1"/>
            </a:solidFill>
          </a:ln>
        </p:spPr>
        <p:txBody>
          <a:bodyPr/>
          <a:lstStyle/>
          <a:p>
            <a:endParaRPr lang="en-US" sz="1800" dirty="0"/>
          </a:p>
        </p:txBody>
      </p:sp>
      <p:cxnSp>
        <p:nvCxnSpPr>
          <p:cNvPr id="8" name="Straight Connector 7">
            <a:extLst>
              <a:ext uri="{FF2B5EF4-FFF2-40B4-BE49-F238E27FC236}">
                <a16:creationId xmlns:a16="http://schemas.microsoft.com/office/drawing/2014/main" id="{86147351-3178-EE78-8E67-023D5D062C9C}"/>
              </a:ext>
            </a:extLst>
          </p:cNvPr>
          <p:cNvCxnSpPr/>
          <p:nvPr/>
        </p:nvCxnSpPr>
        <p:spPr>
          <a:xfrm>
            <a:off x="2890345" y="5941544"/>
            <a:ext cx="903889"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6142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05DDC2-C2BA-570D-A7EE-C07959793296}"/>
              </a:ext>
            </a:extLst>
          </p:cNvPr>
          <p:cNvPicPr>
            <a:picLocks noChangeAspect="1"/>
          </p:cNvPicPr>
          <p:nvPr/>
        </p:nvPicPr>
        <p:blipFill>
          <a:blip r:embed="rId2">
            <a:alphaModFix amt="25000"/>
          </a:blip>
          <a:stretch>
            <a:fillRect/>
          </a:stretch>
        </p:blipFill>
        <p:spPr>
          <a:xfrm>
            <a:off x="0" y="6104237"/>
            <a:ext cx="12192000" cy="753763"/>
          </a:xfrm>
          <a:prstGeom prst="rect">
            <a:avLst/>
          </a:prstGeom>
        </p:spPr>
      </p:pic>
      <p:sp>
        <p:nvSpPr>
          <p:cNvPr id="2" name="Title 1"/>
          <p:cNvSpPr>
            <a:spLocks noGrp="1"/>
          </p:cNvSpPr>
          <p:nvPr>
            <p:ph type="title"/>
          </p:nvPr>
        </p:nvSpPr>
        <p:spPr>
          <a:xfrm>
            <a:off x="1069537" y="642164"/>
            <a:ext cx="10306925" cy="976429"/>
          </a:xfrm>
          <a:noFill/>
        </p:spPr>
        <p:txBody>
          <a:bodyPr>
            <a:normAutofit/>
          </a:bodyPr>
          <a:lstStyle/>
          <a:p>
            <a:pPr algn="ctr"/>
            <a:r>
              <a:rPr lang="en-US" sz="4000" b="1" dirty="0">
                <a:solidFill>
                  <a:schemeClr val="tx1"/>
                </a:solidFill>
                <a:latin typeface="Calibri" panose="020F0502020204030204" pitchFamily="34" charset="0"/>
                <a:cs typeface="Calibri" panose="020F0502020204030204" pitchFamily="34" charset="0"/>
              </a:rPr>
              <a:t>LIFESCAPE</a:t>
            </a:r>
            <a:r>
              <a:rPr lang="en-US" sz="4000" dirty="0">
                <a:solidFill>
                  <a:schemeClr val="tx1"/>
                </a:solidFill>
                <a:latin typeface="Calibri" panose="020F0502020204030204" pitchFamily="34" charset="0"/>
                <a:cs typeface="Calibri" panose="020F0502020204030204" pitchFamily="34" charset="0"/>
              </a:rPr>
              <a:t>: Altered Understanding of Daily Life</a:t>
            </a:r>
          </a:p>
        </p:txBody>
      </p:sp>
      <p:sp>
        <p:nvSpPr>
          <p:cNvPr id="6" name="Shape 738"/>
          <p:cNvSpPr>
            <a:spLocks noGrp="1"/>
          </p:cNvSpPr>
          <p:nvPr>
            <p:ph idx="1"/>
          </p:nvPr>
        </p:nvSpPr>
        <p:spPr>
          <a:xfrm>
            <a:off x="6169355" y="2260601"/>
            <a:ext cx="5822950" cy="3796110"/>
          </a:xfrm>
          <a:prstGeom prst="rect">
            <a:avLst/>
          </a:prstGeom>
          <a:blipFill>
            <a:blip r:embed="rId3"/>
            <a:stretch>
              <a:fillRect/>
            </a:stretch>
          </a:blipFill>
          <a:ln w="76200">
            <a:solidFill>
              <a:schemeClr val="tx1"/>
            </a:solidFill>
          </a:ln>
        </p:spPr>
        <p:txBody>
          <a:bodyPr/>
          <a:lstStyle/>
          <a:p>
            <a:pPr marL="0" indent="0">
              <a:buNone/>
            </a:pPr>
            <a:r>
              <a:rPr lang="en-US" dirty="0">
                <a:solidFill>
                  <a:schemeClr val="bg1"/>
                </a:solidFill>
              </a:rPr>
              <a:t>r</a:t>
            </a:r>
          </a:p>
        </p:txBody>
      </p:sp>
      <p:sp>
        <p:nvSpPr>
          <p:cNvPr id="5" name="Shape 736"/>
          <p:cNvSpPr/>
          <p:nvPr/>
        </p:nvSpPr>
        <p:spPr>
          <a:xfrm>
            <a:off x="231885" y="2260601"/>
            <a:ext cx="5822950" cy="3796110"/>
          </a:xfrm>
          <a:prstGeom prst="rect">
            <a:avLst/>
          </a:prstGeom>
          <a:blipFill>
            <a:blip r:embed="rId4"/>
            <a:stretch>
              <a:fillRect/>
            </a:stretch>
          </a:blipFill>
          <a:ln w="76200">
            <a:solidFill>
              <a:schemeClr val="tx1"/>
            </a:solidFill>
          </a:ln>
        </p:spPr>
        <p:txBody>
          <a:bodyPr/>
          <a:lstStyle/>
          <a:p>
            <a:endParaRPr lang="en-US" dirty="0"/>
          </a:p>
        </p:txBody>
      </p:sp>
      <p:sp>
        <p:nvSpPr>
          <p:cNvPr id="3" name="Rectangle 2"/>
          <p:cNvSpPr/>
          <p:nvPr/>
        </p:nvSpPr>
        <p:spPr>
          <a:xfrm>
            <a:off x="9829244" y="6287346"/>
            <a:ext cx="1547218" cy="369332"/>
          </a:xfrm>
          <a:prstGeom prst="rect">
            <a:avLst/>
          </a:prstGeom>
        </p:spPr>
        <p:txBody>
          <a:bodyPr wrap="none">
            <a:spAutoFit/>
          </a:bodyPr>
          <a:lstStyle/>
          <a:p>
            <a:r>
              <a:rPr lang="en-US" dirty="0">
                <a:latin typeface="Gill Sans MT" panose="020B0502020104020203" pitchFamily="34" charset="0"/>
              </a:rPr>
              <a:t>Edelstein 2004</a:t>
            </a:r>
            <a:endParaRPr lang="en-US" dirty="0"/>
          </a:p>
        </p:txBody>
      </p:sp>
    </p:spTree>
    <p:extLst>
      <p:ext uri="{BB962C8B-B14F-4D97-AF65-F5344CB8AC3E}">
        <p14:creationId xmlns:p14="http://schemas.microsoft.com/office/powerpoint/2010/main" val="7830777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8332A4-6DBA-B9A8-0F5D-3604B1546616}"/>
              </a:ext>
            </a:extLst>
          </p:cNvPr>
          <p:cNvPicPr>
            <a:picLocks noChangeAspect="1"/>
          </p:cNvPicPr>
          <p:nvPr/>
        </p:nvPicPr>
        <p:blipFill>
          <a:blip r:embed="rId3">
            <a:alphaModFix amt="25000"/>
          </a:blip>
          <a:stretch>
            <a:fillRect/>
          </a:stretch>
        </p:blipFill>
        <p:spPr>
          <a:xfrm>
            <a:off x="0" y="6104237"/>
            <a:ext cx="12192000" cy="753763"/>
          </a:xfrm>
          <a:prstGeom prst="rect">
            <a:avLst/>
          </a:prstGeom>
        </p:spPr>
      </p:pic>
      <p:sp>
        <p:nvSpPr>
          <p:cNvPr id="2" name="Title 1"/>
          <p:cNvSpPr>
            <a:spLocks noGrp="1"/>
          </p:cNvSpPr>
          <p:nvPr>
            <p:ph type="title"/>
          </p:nvPr>
        </p:nvSpPr>
        <p:spPr>
          <a:xfrm>
            <a:off x="711300" y="288377"/>
            <a:ext cx="10788650" cy="1108541"/>
          </a:xfrm>
          <a:noFill/>
        </p:spPr>
        <p:txBody>
          <a:bodyPr>
            <a:noAutofit/>
          </a:bodyPr>
          <a:lstStyle/>
          <a:p>
            <a:pPr algn="ctr">
              <a:lnSpc>
                <a:spcPct val="100000"/>
              </a:lnSpc>
            </a:pPr>
            <a:br>
              <a:rPr lang="en-US" sz="3200" b="1" dirty="0">
                <a:solidFill>
                  <a:schemeClr val="accent1">
                    <a:lumMod val="50000"/>
                  </a:schemeClr>
                </a:solidFill>
                <a:latin typeface="Gill Sans MT" panose="020B0502020104020203" pitchFamily="34" charset="0"/>
              </a:rPr>
            </a:br>
            <a:r>
              <a:rPr lang="en-US" sz="4000" b="1" dirty="0">
                <a:solidFill>
                  <a:schemeClr val="tx1"/>
                </a:solidFill>
                <a:latin typeface="+mn-lt"/>
                <a:cs typeface="Calibri" panose="020F0502020204030204" pitchFamily="34" charset="0"/>
              </a:rPr>
              <a:t>LIFESTYLE</a:t>
            </a:r>
            <a:r>
              <a:rPr lang="en-US" sz="3200" dirty="0">
                <a:solidFill>
                  <a:schemeClr val="tx1"/>
                </a:solidFill>
                <a:latin typeface="+mn-lt"/>
                <a:cs typeface="Calibri" panose="020F0502020204030204" pitchFamily="34" charset="0"/>
              </a:rPr>
              <a:t>: Adjustments and Adaptations </a:t>
            </a:r>
            <a:br>
              <a:rPr lang="en-US" sz="3200" dirty="0">
                <a:solidFill>
                  <a:schemeClr val="tx1"/>
                </a:solidFill>
                <a:latin typeface="+mn-lt"/>
                <a:cs typeface="Calibri" panose="020F0502020204030204" pitchFamily="34" charset="0"/>
              </a:rPr>
            </a:br>
            <a:r>
              <a:rPr lang="en-US" sz="3200" dirty="0">
                <a:solidFill>
                  <a:schemeClr val="tx1"/>
                </a:solidFill>
                <a:latin typeface="+mn-lt"/>
                <a:cs typeface="Calibri" panose="020F0502020204030204" pitchFamily="34" charset="0"/>
              </a:rPr>
              <a:t>to Normal Activity Patterns</a:t>
            </a:r>
            <a:br>
              <a:rPr lang="en-US" sz="3200" dirty="0">
                <a:latin typeface="+mn-lt"/>
              </a:rPr>
            </a:br>
            <a:endParaRPr lang="en-US" sz="3200" b="1" dirty="0">
              <a:solidFill>
                <a:schemeClr val="accent1">
                  <a:lumMod val="50000"/>
                </a:schemeClr>
              </a:solidFill>
              <a:latin typeface="+mn-lt"/>
            </a:endParaRPr>
          </a:p>
        </p:txBody>
      </p:sp>
      <p:sp>
        <p:nvSpPr>
          <p:cNvPr id="3" name="Content Placeholder 2"/>
          <p:cNvSpPr>
            <a:spLocks noGrp="1"/>
          </p:cNvSpPr>
          <p:nvPr>
            <p:ph idx="1"/>
          </p:nvPr>
        </p:nvSpPr>
        <p:spPr>
          <a:xfrm>
            <a:off x="711300" y="1760515"/>
            <a:ext cx="5143400" cy="4502282"/>
          </a:xfrm>
          <a:solidFill>
            <a:schemeClr val="bg2">
              <a:lumMod val="50000"/>
            </a:schemeClr>
          </a:solidFill>
        </p:spPr>
        <p:txBody>
          <a:bodyPr>
            <a:normAutofit fontScale="92500" lnSpcReduction="20000"/>
          </a:bodyPr>
          <a:lstStyle/>
          <a:p>
            <a:pPr marL="0" indent="0">
              <a:lnSpc>
                <a:spcPct val="120000"/>
              </a:lnSpc>
              <a:buNone/>
            </a:pPr>
            <a:r>
              <a:rPr lang="en-US" sz="2800" b="1" dirty="0">
                <a:solidFill>
                  <a:schemeClr val="bg1"/>
                </a:solidFill>
              </a:rPr>
              <a:t>Direct Impacts:</a:t>
            </a:r>
          </a:p>
          <a:p>
            <a:pPr lvl="0">
              <a:buClr>
                <a:srgbClr val="000000"/>
              </a:buClr>
              <a:buSzPct val="100000"/>
              <a:buFont typeface="Arial"/>
              <a:buChar char="•"/>
            </a:pPr>
            <a:endParaRPr lang="en-US" sz="3200" dirty="0">
              <a:solidFill>
                <a:schemeClr val="accent2">
                  <a:lumMod val="20000"/>
                  <a:lumOff val="80000"/>
                </a:schemeClr>
              </a:solidFill>
              <a:latin typeface="Calibri"/>
              <a:ea typeface="Calibri"/>
              <a:cs typeface="Calibri"/>
              <a:sym typeface="Calibri"/>
            </a:endParaRPr>
          </a:p>
          <a:p>
            <a:pPr marL="0" lvl="0" indent="0">
              <a:spcBef>
                <a:spcPts val="640"/>
              </a:spcBef>
              <a:buClr>
                <a:schemeClr val="dk1"/>
              </a:buClr>
              <a:buSzPct val="137499"/>
              <a:buNone/>
            </a:pPr>
            <a:endParaRPr lang="en-US" sz="3200" b="1" dirty="0">
              <a:solidFill>
                <a:schemeClr val="accent1">
                  <a:lumMod val="60000"/>
                  <a:lumOff val="40000"/>
                </a:schemeClr>
              </a:solidFill>
              <a:latin typeface="Gill Sans MT" panose="020B0502020104020203" pitchFamily="34" charset="0"/>
              <a:ea typeface="Calibri"/>
              <a:cs typeface="Calibri"/>
              <a:sym typeface="Calibri"/>
            </a:endParaRPr>
          </a:p>
          <a:p>
            <a:pPr marL="0" lvl="0" indent="0">
              <a:spcBef>
                <a:spcPts val="640"/>
              </a:spcBef>
              <a:buClr>
                <a:schemeClr val="dk1"/>
              </a:buClr>
              <a:buSzPct val="137499"/>
              <a:buNone/>
            </a:pPr>
            <a:endParaRPr lang="en-US" sz="3200" b="1" dirty="0">
              <a:solidFill>
                <a:schemeClr val="accent1">
                  <a:lumMod val="60000"/>
                  <a:lumOff val="40000"/>
                </a:schemeClr>
              </a:solidFill>
              <a:latin typeface="Gill Sans MT" panose="020B0502020104020203" pitchFamily="34" charset="0"/>
              <a:ea typeface="Calibri"/>
              <a:cs typeface="Calibri"/>
              <a:sym typeface="Calibri"/>
            </a:endParaRPr>
          </a:p>
          <a:p>
            <a:pPr marL="0" lvl="0" indent="0">
              <a:spcBef>
                <a:spcPts val="640"/>
              </a:spcBef>
              <a:buClr>
                <a:schemeClr val="dk1"/>
              </a:buClr>
              <a:buSzPct val="137499"/>
              <a:buNone/>
            </a:pPr>
            <a:endParaRPr lang="en-US" sz="3200" b="1" dirty="0">
              <a:solidFill>
                <a:schemeClr val="accent1">
                  <a:lumMod val="60000"/>
                  <a:lumOff val="40000"/>
                </a:schemeClr>
              </a:solidFill>
              <a:latin typeface="Gill Sans MT" panose="020B0502020104020203" pitchFamily="34" charset="0"/>
              <a:ea typeface="Calibri"/>
              <a:cs typeface="Calibri"/>
              <a:sym typeface="Calibri"/>
            </a:endParaRPr>
          </a:p>
          <a:p>
            <a:pPr marL="0" lvl="0" indent="0">
              <a:spcBef>
                <a:spcPts val="640"/>
              </a:spcBef>
              <a:buClr>
                <a:schemeClr val="dk1"/>
              </a:buClr>
              <a:buSzPct val="137499"/>
              <a:buNone/>
            </a:pPr>
            <a:endParaRPr lang="en-US" sz="3200" b="1" dirty="0">
              <a:solidFill>
                <a:schemeClr val="accent1">
                  <a:lumMod val="60000"/>
                  <a:lumOff val="40000"/>
                </a:schemeClr>
              </a:solidFill>
              <a:latin typeface="Gill Sans MT" panose="020B0502020104020203" pitchFamily="34" charset="0"/>
              <a:ea typeface="Calibri"/>
              <a:cs typeface="Calibri"/>
              <a:sym typeface="Calibri"/>
            </a:endParaRPr>
          </a:p>
          <a:p>
            <a:pPr marL="0" lvl="0" indent="0">
              <a:spcBef>
                <a:spcPts val="640"/>
              </a:spcBef>
              <a:buClr>
                <a:schemeClr val="dk1"/>
              </a:buClr>
              <a:buSzPct val="137499"/>
              <a:buNone/>
            </a:pPr>
            <a:endParaRPr lang="en-US" sz="3200" b="1" dirty="0">
              <a:solidFill>
                <a:schemeClr val="accent1">
                  <a:lumMod val="60000"/>
                  <a:lumOff val="40000"/>
                </a:schemeClr>
              </a:solidFill>
              <a:latin typeface="Gill Sans MT" panose="020B0502020104020203" pitchFamily="34" charset="0"/>
              <a:ea typeface="Calibri"/>
              <a:cs typeface="Calibri"/>
              <a:sym typeface="Calibri"/>
            </a:endParaRPr>
          </a:p>
          <a:p>
            <a:pPr marL="0" lvl="0" indent="0">
              <a:spcBef>
                <a:spcPts val="640"/>
              </a:spcBef>
              <a:buClr>
                <a:schemeClr val="dk1"/>
              </a:buClr>
              <a:buSzPct val="137499"/>
              <a:buNone/>
            </a:pPr>
            <a:r>
              <a:rPr lang="en-US" dirty="0">
                <a:latin typeface="Gill Sans MT" panose="020B0502020104020203" pitchFamily="34" charset="0"/>
              </a:rPr>
              <a:t>			</a:t>
            </a:r>
            <a:r>
              <a:rPr lang="en-US" sz="1200" dirty="0">
                <a:latin typeface="Gill Sans MT" panose="020B0502020104020203" pitchFamily="34" charset="0"/>
              </a:rPr>
              <a:t>Edelstein 2004</a:t>
            </a:r>
            <a:endParaRPr lang="en-US" sz="1200" b="1" dirty="0">
              <a:solidFill>
                <a:schemeClr val="accent1">
                  <a:lumMod val="60000"/>
                  <a:lumOff val="40000"/>
                </a:schemeClr>
              </a:solidFill>
              <a:latin typeface="Gill Sans MT" panose="020B0502020104020203" pitchFamily="34" charset="0"/>
              <a:ea typeface="Calibri"/>
              <a:cs typeface="Calibri"/>
              <a:sym typeface="Calibri"/>
            </a:endParaRPr>
          </a:p>
          <a:p>
            <a:pPr marL="0" indent="0">
              <a:spcBef>
                <a:spcPts val="640"/>
              </a:spcBef>
              <a:buClr>
                <a:schemeClr val="dk1"/>
              </a:buClr>
              <a:buSzPct val="137499"/>
              <a:buNone/>
            </a:pPr>
            <a:endParaRPr lang="en-US" b="1" dirty="0">
              <a:solidFill>
                <a:schemeClr val="bg1"/>
              </a:solidFill>
              <a:ea typeface="Calibri"/>
              <a:cs typeface="Calibri"/>
              <a:sym typeface="Calibri"/>
            </a:endParaRPr>
          </a:p>
          <a:p>
            <a:pPr marL="0" indent="0">
              <a:spcBef>
                <a:spcPts val="640"/>
              </a:spcBef>
              <a:buClr>
                <a:schemeClr val="dk1"/>
              </a:buClr>
              <a:buSzPct val="137499"/>
              <a:buNone/>
            </a:pPr>
            <a:endParaRPr lang="en-US" b="1" dirty="0">
              <a:solidFill>
                <a:schemeClr val="bg1"/>
              </a:solidFill>
              <a:ea typeface="Calibri"/>
              <a:cs typeface="Calibri"/>
              <a:sym typeface="Calibri"/>
            </a:endParaRPr>
          </a:p>
          <a:p>
            <a:pPr marL="0" indent="0">
              <a:spcBef>
                <a:spcPts val="640"/>
              </a:spcBef>
              <a:buClr>
                <a:schemeClr val="dk1"/>
              </a:buClr>
              <a:buSzPct val="137499"/>
              <a:buNone/>
            </a:pPr>
            <a:r>
              <a:rPr lang="en-US" b="1" dirty="0">
                <a:solidFill>
                  <a:schemeClr val="bg1"/>
                </a:solidFill>
                <a:ea typeface="Calibri"/>
                <a:cs typeface="Calibri"/>
                <a:sym typeface="Calibri"/>
              </a:rPr>
              <a:t>… a new ‘cumulative surround’</a:t>
            </a:r>
            <a:endParaRPr lang="en-US" sz="1400" dirty="0">
              <a:solidFill>
                <a:schemeClr val="bg1"/>
              </a:solidFill>
            </a:endParaRPr>
          </a:p>
        </p:txBody>
      </p:sp>
      <p:sp>
        <p:nvSpPr>
          <p:cNvPr id="6" name="TextBox 5"/>
          <p:cNvSpPr txBox="1"/>
          <p:nvPr/>
        </p:nvSpPr>
        <p:spPr>
          <a:xfrm>
            <a:off x="5854700" y="1769258"/>
            <a:ext cx="5626000" cy="4493538"/>
          </a:xfrm>
          <a:prstGeom prst="rect">
            <a:avLst/>
          </a:prstGeom>
          <a:solidFill>
            <a:schemeClr val="accent2">
              <a:lumMod val="75000"/>
            </a:schemeClr>
          </a:solidFill>
        </p:spPr>
        <p:txBody>
          <a:bodyPr wrap="square" rtlCol="0">
            <a:spAutoFit/>
          </a:bodyPr>
          <a:lstStyle/>
          <a:p>
            <a:pPr>
              <a:buClr>
                <a:srgbClr val="000000"/>
              </a:buClr>
              <a:buSzPct val="100000"/>
            </a:pPr>
            <a:r>
              <a:rPr lang="en-US" sz="2000" u="sng" dirty="0">
                <a:solidFill>
                  <a:schemeClr val="bg1"/>
                </a:solidFill>
              </a:rPr>
              <a:t>Changed behavior</a:t>
            </a:r>
          </a:p>
          <a:p>
            <a:pPr>
              <a:spcAft>
                <a:spcPts val="300"/>
              </a:spcAft>
              <a:buClr>
                <a:srgbClr val="000000"/>
              </a:buClr>
              <a:buSzPct val="100000"/>
              <a:buFont typeface="Arial"/>
              <a:buChar char="•"/>
            </a:pPr>
            <a:r>
              <a:rPr lang="en-US" b="1" dirty="0">
                <a:solidFill>
                  <a:srgbClr val="FFFF00"/>
                </a:solidFill>
                <a:ea typeface="Calibri"/>
                <a:cs typeface="Calibri"/>
                <a:sym typeface="Calibri"/>
              </a:rPr>
              <a:t>  Adjust</a:t>
            </a:r>
            <a:r>
              <a:rPr lang="en-US" dirty="0">
                <a:solidFill>
                  <a:schemeClr val="bg1"/>
                </a:solidFill>
                <a:ea typeface="Calibri"/>
                <a:cs typeface="Calibri"/>
                <a:sym typeface="Calibri"/>
              </a:rPr>
              <a:t> daily life to new conditions</a:t>
            </a:r>
          </a:p>
          <a:p>
            <a:pPr lvl="0">
              <a:spcAft>
                <a:spcPts val="300"/>
              </a:spcAft>
              <a:buClr>
                <a:srgbClr val="000000"/>
              </a:buClr>
              <a:buSzPct val="100000"/>
              <a:buFont typeface="Arial"/>
              <a:buChar char="•"/>
            </a:pPr>
            <a:r>
              <a:rPr lang="en-US" b="1" dirty="0">
                <a:solidFill>
                  <a:srgbClr val="FFFF00"/>
                </a:solidFill>
                <a:ea typeface="Calibri"/>
                <a:cs typeface="Calibri"/>
                <a:sym typeface="Calibri"/>
              </a:rPr>
              <a:t>  Alter</a:t>
            </a:r>
            <a:r>
              <a:rPr lang="en-US" dirty="0">
                <a:solidFill>
                  <a:schemeClr val="bg1"/>
                </a:solidFill>
                <a:ea typeface="Calibri"/>
                <a:cs typeface="Calibri"/>
                <a:sym typeface="Calibri"/>
              </a:rPr>
              <a:t> habits</a:t>
            </a:r>
          </a:p>
          <a:p>
            <a:pPr>
              <a:spcAft>
                <a:spcPts val="300"/>
              </a:spcAft>
              <a:buClr>
                <a:srgbClr val="000000"/>
              </a:buClr>
              <a:buSzPct val="100000"/>
              <a:buFont typeface="Arial"/>
              <a:buChar char="•"/>
            </a:pPr>
            <a:r>
              <a:rPr lang="en-US" b="1" dirty="0">
                <a:solidFill>
                  <a:srgbClr val="FFFF00"/>
                </a:solidFill>
              </a:rPr>
              <a:t>  Loss</a:t>
            </a:r>
            <a:r>
              <a:rPr lang="en-US" dirty="0">
                <a:solidFill>
                  <a:schemeClr val="bg1"/>
                </a:solidFill>
              </a:rPr>
              <a:t> of Normalcy</a:t>
            </a:r>
          </a:p>
          <a:p>
            <a:pPr lvl="1">
              <a:spcAft>
                <a:spcPts val="300"/>
              </a:spcAft>
              <a:buClr>
                <a:srgbClr val="000000"/>
              </a:buClr>
              <a:buSzPct val="100000"/>
              <a:buFont typeface="Arial"/>
              <a:buChar char="•"/>
            </a:pPr>
            <a:r>
              <a:rPr lang="en-US" dirty="0">
                <a:solidFill>
                  <a:schemeClr val="bg1"/>
                </a:solidFill>
                <a:ea typeface="Calibri"/>
                <a:cs typeface="Calibri"/>
                <a:sym typeface="Calibri"/>
              </a:rPr>
              <a:t>  Avoid use of water</a:t>
            </a:r>
          </a:p>
          <a:p>
            <a:pPr lvl="1">
              <a:spcAft>
                <a:spcPts val="300"/>
              </a:spcAft>
              <a:buClr>
                <a:srgbClr val="000000"/>
              </a:buClr>
              <a:buSzPct val="100000"/>
              <a:buFont typeface="Arial"/>
              <a:buChar char="•"/>
            </a:pPr>
            <a:r>
              <a:rPr lang="en-US" dirty="0">
                <a:solidFill>
                  <a:schemeClr val="bg1"/>
                </a:solidFill>
                <a:ea typeface="Calibri"/>
                <a:cs typeface="Calibri"/>
                <a:sym typeface="Calibri"/>
              </a:rPr>
              <a:t>  Limit access to home and property</a:t>
            </a:r>
          </a:p>
          <a:p>
            <a:pPr lvl="0">
              <a:spcAft>
                <a:spcPts val="300"/>
              </a:spcAft>
              <a:buClr>
                <a:schemeClr val="dk1"/>
              </a:buClr>
              <a:buSzPct val="137499"/>
              <a:buFont typeface="Arial"/>
              <a:buChar char="•"/>
            </a:pPr>
            <a:r>
              <a:rPr lang="en-US" dirty="0">
                <a:solidFill>
                  <a:schemeClr val="bg1"/>
                </a:solidFill>
                <a:ea typeface="Calibri"/>
                <a:cs typeface="Calibri"/>
                <a:sym typeface="Calibri"/>
              </a:rPr>
              <a:t>  Wear pollution </a:t>
            </a:r>
            <a:r>
              <a:rPr lang="en-US" b="1" dirty="0">
                <a:solidFill>
                  <a:srgbClr val="FFFF00"/>
                </a:solidFill>
                <a:ea typeface="Calibri"/>
                <a:cs typeface="Calibri"/>
                <a:sym typeface="Calibri"/>
              </a:rPr>
              <a:t>mask</a:t>
            </a:r>
          </a:p>
          <a:p>
            <a:pPr lvl="0">
              <a:spcAft>
                <a:spcPts val="300"/>
              </a:spcAft>
              <a:buClr>
                <a:schemeClr val="dk1"/>
              </a:buClr>
              <a:buSzPct val="137499"/>
              <a:buFont typeface="Arial"/>
              <a:buChar char="•"/>
            </a:pPr>
            <a:r>
              <a:rPr lang="en-US" b="1" dirty="0">
                <a:solidFill>
                  <a:srgbClr val="FFFF00"/>
                </a:solidFill>
                <a:ea typeface="Calibri"/>
                <a:cs typeface="Calibri"/>
                <a:sym typeface="Calibri"/>
              </a:rPr>
              <a:t>  Time</a:t>
            </a:r>
            <a:r>
              <a:rPr lang="en-US" dirty="0">
                <a:solidFill>
                  <a:schemeClr val="bg1"/>
                </a:solidFill>
                <a:ea typeface="Calibri"/>
                <a:cs typeface="Calibri"/>
                <a:sym typeface="Calibri"/>
              </a:rPr>
              <a:t> spent on dealing with crisis</a:t>
            </a:r>
          </a:p>
          <a:p>
            <a:pPr lvl="0">
              <a:buClr>
                <a:schemeClr val="dk1"/>
              </a:buClr>
              <a:buSzPct val="137499"/>
              <a:buFont typeface="Arial"/>
              <a:buChar char="•"/>
            </a:pPr>
            <a:r>
              <a:rPr lang="en-US" b="1" dirty="0">
                <a:solidFill>
                  <a:srgbClr val="FFFF00"/>
                </a:solidFill>
                <a:ea typeface="Calibri"/>
                <a:cs typeface="Calibri"/>
                <a:sym typeface="Calibri"/>
              </a:rPr>
              <a:t>  Changes</a:t>
            </a:r>
            <a:r>
              <a:rPr lang="en-US" dirty="0">
                <a:solidFill>
                  <a:schemeClr val="bg1"/>
                </a:solidFill>
                <a:ea typeface="Calibri"/>
                <a:cs typeface="Calibri"/>
                <a:sym typeface="Calibri"/>
              </a:rPr>
              <a:t> driven by ill health</a:t>
            </a:r>
          </a:p>
          <a:p>
            <a:pPr marL="342900" lvl="0" indent="-342900">
              <a:spcBef>
                <a:spcPts val="640"/>
              </a:spcBef>
              <a:buClr>
                <a:schemeClr val="dk1"/>
              </a:buClr>
              <a:buSzPct val="137499"/>
              <a:buFont typeface="Arial"/>
              <a:buChar char="•"/>
            </a:pPr>
            <a:endParaRPr lang="en-US" dirty="0">
              <a:solidFill>
                <a:schemeClr val="bg1"/>
              </a:solidFill>
            </a:endParaRPr>
          </a:p>
          <a:p>
            <a:pPr>
              <a:spcAft>
                <a:spcPts val="300"/>
              </a:spcAft>
            </a:pPr>
            <a:r>
              <a:rPr lang="en-US" sz="2000" u="sng" dirty="0">
                <a:solidFill>
                  <a:schemeClr val="bg1"/>
                </a:solidFill>
                <a:ea typeface="Calibri"/>
                <a:cs typeface="Calibri"/>
                <a:sym typeface="Calibri"/>
              </a:rPr>
              <a:t>Meaning of changes</a:t>
            </a:r>
          </a:p>
          <a:p>
            <a:pPr marL="342900" indent="-342900">
              <a:spcAft>
                <a:spcPts val="300"/>
              </a:spcAft>
              <a:buFont typeface="Arial" panose="020B0604020202020204" pitchFamily="34" charset="0"/>
              <a:buChar char="•"/>
            </a:pPr>
            <a:r>
              <a:rPr lang="en-US" dirty="0">
                <a:solidFill>
                  <a:schemeClr val="bg1"/>
                </a:solidFill>
                <a:ea typeface="Calibri"/>
                <a:cs typeface="Calibri"/>
                <a:sym typeface="Calibri"/>
              </a:rPr>
              <a:t>Temporary or </a:t>
            </a:r>
            <a:r>
              <a:rPr lang="en-US" b="1" dirty="0">
                <a:solidFill>
                  <a:srgbClr val="FFFF00"/>
                </a:solidFill>
                <a:ea typeface="Calibri"/>
                <a:cs typeface="Calibri"/>
                <a:sym typeface="Calibri"/>
              </a:rPr>
              <a:t>permanent</a:t>
            </a:r>
          </a:p>
          <a:p>
            <a:pPr marL="342900" indent="-342900">
              <a:spcAft>
                <a:spcPts val="300"/>
              </a:spcAft>
              <a:buFont typeface="Arial" panose="020B0604020202020204" pitchFamily="34" charset="0"/>
              <a:buChar char="•"/>
            </a:pPr>
            <a:r>
              <a:rPr lang="en-US" b="1" dirty="0">
                <a:solidFill>
                  <a:srgbClr val="FFFF00"/>
                </a:solidFill>
                <a:ea typeface="Calibri"/>
                <a:cs typeface="Calibri"/>
                <a:sym typeface="Calibri"/>
              </a:rPr>
              <a:t>Forced</a:t>
            </a:r>
            <a:r>
              <a:rPr lang="en-US" dirty="0">
                <a:solidFill>
                  <a:schemeClr val="bg1"/>
                </a:solidFill>
                <a:ea typeface="Calibri"/>
                <a:cs typeface="Calibri"/>
                <a:sym typeface="Calibri"/>
              </a:rPr>
              <a:t> on you</a:t>
            </a:r>
          </a:p>
          <a:p>
            <a:pPr marL="342900" indent="-342900">
              <a:spcAft>
                <a:spcPts val="300"/>
              </a:spcAft>
              <a:buFont typeface="Arial" panose="020B0604020202020204" pitchFamily="34" charset="0"/>
              <a:buChar char="•"/>
            </a:pPr>
            <a:endParaRPr lang="en-US" dirty="0">
              <a:solidFill>
                <a:schemeClr val="bg1"/>
              </a:solidFill>
              <a:cs typeface="Calibri"/>
              <a:sym typeface="Calibri"/>
            </a:endParaRPr>
          </a:p>
        </p:txBody>
      </p:sp>
      <p:sp>
        <p:nvSpPr>
          <p:cNvPr id="5" name="Rectangle 2"/>
          <p:cNvSpPr>
            <a:spLocks noChangeArrowheads="1"/>
          </p:cNvSpPr>
          <p:nvPr/>
        </p:nvSpPr>
        <p:spPr bwMode="auto">
          <a:xfrm rot="10800000">
            <a:off x="333214" y="4494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204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926754" y="2278325"/>
            <a:ext cx="4717001" cy="339154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rot="10800000">
            <a:off x="-581186" y="906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1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Calibri" panose="020F050202020403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180861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850" y="405872"/>
            <a:ext cx="11283949" cy="846458"/>
          </a:xfrm>
          <a:noFill/>
        </p:spPr>
        <p:txBody>
          <a:bodyPr>
            <a:normAutofit/>
          </a:bodyPr>
          <a:lstStyle/>
          <a:p>
            <a:pPr lvl="0" algn="ctr"/>
            <a:r>
              <a:rPr lang="en-US" sz="4000" b="1" dirty="0">
                <a:solidFill>
                  <a:schemeClr val="tx1"/>
                </a:solidFill>
                <a:latin typeface="+mn-lt"/>
                <a:ea typeface="Calibri"/>
                <a:cs typeface="Calibri" panose="020F0502020204030204" pitchFamily="34" charset="0"/>
                <a:sym typeface="Calibri"/>
              </a:rPr>
              <a:t>LIFESTRAIN</a:t>
            </a:r>
            <a:r>
              <a:rPr lang="en-US" sz="4000" dirty="0">
                <a:solidFill>
                  <a:schemeClr val="tx1"/>
                </a:solidFill>
                <a:latin typeface="+mn-lt"/>
                <a:ea typeface="Calibri"/>
                <a:cs typeface="Calibri" panose="020F0502020204030204" pitchFamily="34" charset="0"/>
                <a:sym typeface="Calibri"/>
              </a:rPr>
              <a:t>: Stress and Coping</a:t>
            </a:r>
            <a:endParaRPr lang="en-US" sz="4000" dirty="0">
              <a:solidFill>
                <a:schemeClr val="bg2">
                  <a:lumMod val="50000"/>
                </a:schemeClr>
              </a:solidFill>
              <a:latin typeface="+mn-lt"/>
            </a:endParaRPr>
          </a:p>
        </p:txBody>
      </p:sp>
      <p:sp>
        <p:nvSpPr>
          <p:cNvPr id="3" name="Content Placeholder 2"/>
          <p:cNvSpPr>
            <a:spLocks noGrp="1"/>
          </p:cNvSpPr>
          <p:nvPr>
            <p:ph idx="1"/>
          </p:nvPr>
        </p:nvSpPr>
        <p:spPr>
          <a:xfrm>
            <a:off x="6151484" y="1649528"/>
            <a:ext cx="5589666" cy="4308872"/>
          </a:xfrm>
          <a:solidFill>
            <a:schemeClr val="accent2">
              <a:lumMod val="75000"/>
            </a:schemeClr>
          </a:solidFill>
        </p:spPr>
        <p:txBody>
          <a:bodyPr>
            <a:normAutofit/>
          </a:bodyPr>
          <a:lstStyle/>
          <a:p>
            <a:pPr marL="342900" lvl="0" indent="-342900">
              <a:lnSpc>
                <a:spcPct val="100000"/>
              </a:lnSpc>
              <a:spcBef>
                <a:spcPts val="640"/>
              </a:spcBef>
              <a:buClr>
                <a:schemeClr val="dk1"/>
              </a:buClr>
              <a:buSzPct val="25000"/>
              <a:buNone/>
            </a:pPr>
            <a:r>
              <a:rPr lang="en-US" sz="2400" b="1" u="sng" dirty="0">
                <a:solidFill>
                  <a:schemeClr val="bg1"/>
                </a:solidFill>
                <a:ea typeface="Calibri"/>
                <a:cs typeface="Calibri"/>
                <a:sym typeface="Calibri"/>
              </a:rPr>
              <a:t>Changed Relational Dynamics</a:t>
            </a:r>
          </a:p>
          <a:p>
            <a:pPr marL="342900" lvl="0" indent="-342900">
              <a:lnSpc>
                <a:spcPct val="100000"/>
              </a:lnSpc>
              <a:spcBef>
                <a:spcPts val="640"/>
              </a:spcBef>
              <a:buClr>
                <a:schemeClr val="dk1"/>
              </a:buClr>
              <a:buSzPct val="102777"/>
              <a:buFont typeface="Arial"/>
              <a:buChar char="•"/>
            </a:pPr>
            <a:r>
              <a:rPr lang="en-US" sz="1800" dirty="0">
                <a:solidFill>
                  <a:schemeClr val="bg1"/>
                </a:solidFill>
                <a:ea typeface="Calibri"/>
                <a:cs typeface="Calibri"/>
                <a:sym typeface="Calibri"/>
              </a:rPr>
              <a:t>Relational network inadequate</a:t>
            </a:r>
          </a:p>
          <a:p>
            <a:pPr marL="342900" lvl="0" indent="-342900">
              <a:lnSpc>
                <a:spcPct val="100000"/>
              </a:lnSpc>
              <a:spcBef>
                <a:spcPts val="640"/>
              </a:spcBef>
              <a:buClr>
                <a:schemeClr val="dk1"/>
              </a:buClr>
              <a:buSzPct val="102777"/>
              <a:buFont typeface="Arial"/>
              <a:buChar char="•"/>
            </a:pPr>
            <a:r>
              <a:rPr lang="en-US" sz="1800" dirty="0">
                <a:solidFill>
                  <a:schemeClr val="bg1"/>
                </a:solidFill>
                <a:ea typeface="Calibri"/>
                <a:cs typeface="Calibri"/>
                <a:sym typeface="Calibri"/>
              </a:rPr>
              <a:t>Reliance on experts is </a:t>
            </a:r>
            <a:r>
              <a:rPr lang="en-US" sz="1800" dirty="0" err="1">
                <a:solidFill>
                  <a:schemeClr val="bg1"/>
                </a:solidFill>
                <a:ea typeface="Calibri"/>
                <a:cs typeface="Calibri"/>
                <a:sym typeface="Calibri"/>
              </a:rPr>
              <a:t>disasbling</a:t>
            </a:r>
            <a:endParaRPr lang="en-US" sz="1800" dirty="0">
              <a:solidFill>
                <a:schemeClr val="bg1"/>
              </a:solidFill>
              <a:ea typeface="Calibri"/>
              <a:cs typeface="Calibri"/>
              <a:sym typeface="Calibri"/>
            </a:endParaRPr>
          </a:p>
          <a:p>
            <a:pPr marL="342900" lvl="0" indent="-342900">
              <a:lnSpc>
                <a:spcPct val="100000"/>
              </a:lnSpc>
              <a:spcBef>
                <a:spcPts val="640"/>
              </a:spcBef>
              <a:buClr>
                <a:schemeClr val="dk1"/>
              </a:buClr>
              <a:buSzPct val="102777"/>
              <a:buFont typeface="Arial"/>
              <a:buChar char="•"/>
            </a:pPr>
            <a:r>
              <a:rPr lang="en-US" sz="1800" b="1" dirty="0">
                <a:solidFill>
                  <a:srgbClr val="FFFF00"/>
                </a:solidFill>
                <a:ea typeface="Calibri"/>
                <a:cs typeface="Calibri"/>
                <a:sym typeface="Calibri"/>
              </a:rPr>
              <a:t>Environmental</a:t>
            </a:r>
            <a:r>
              <a:rPr lang="en-US" sz="1800" dirty="0">
                <a:solidFill>
                  <a:srgbClr val="FFFF00"/>
                </a:solidFill>
                <a:ea typeface="Calibri"/>
                <a:cs typeface="Calibri"/>
                <a:sym typeface="Calibri"/>
              </a:rPr>
              <a:t> </a:t>
            </a:r>
            <a:r>
              <a:rPr lang="en-US" sz="1800" b="1" dirty="0">
                <a:solidFill>
                  <a:srgbClr val="FFFF00"/>
                </a:solidFill>
                <a:ea typeface="Calibri"/>
                <a:cs typeface="Calibri"/>
                <a:sym typeface="Calibri"/>
              </a:rPr>
              <a:t>stigma</a:t>
            </a:r>
            <a:r>
              <a:rPr lang="en-US" sz="1800" dirty="0">
                <a:solidFill>
                  <a:srgbClr val="FFFF00"/>
                </a:solidFill>
                <a:ea typeface="Calibri"/>
                <a:cs typeface="Calibri"/>
                <a:sym typeface="Calibri"/>
              </a:rPr>
              <a:t> </a:t>
            </a:r>
          </a:p>
          <a:p>
            <a:pPr marL="342900" lvl="0" indent="-342900">
              <a:lnSpc>
                <a:spcPct val="100000"/>
              </a:lnSpc>
              <a:spcBef>
                <a:spcPts val="640"/>
              </a:spcBef>
              <a:buClr>
                <a:schemeClr val="dk1"/>
              </a:buClr>
              <a:buSzPct val="102777"/>
              <a:buFont typeface="Arial"/>
              <a:buChar char="•"/>
            </a:pPr>
            <a:r>
              <a:rPr lang="en-US" sz="1800" dirty="0">
                <a:solidFill>
                  <a:schemeClr val="bg1"/>
                </a:solidFill>
                <a:ea typeface="Calibri"/>
                <a:cs typeface="Calibri"/>
                <a:sym typeface="Calibri"/>
              </a:rPr>
              <a:t>Enabling responses</a:t>
            </a:r>
          </a:p>
          <a:p>
            <a:pPr marL="342900" lvl="0" indent="-342900">
              <a:lnSpc>
                <a:spcPct val="100000"/>
              </a:lnSpc>
              <a:spcBef>
                <a:spcPts val="640"/>
              </a:spcBef>
              <a:buClr>
                <a:schemeClr val="dk1"/>
              </a:buClr>
              <a:buSzPct val="102777"/>
              <a:buFont typeface="Arial"/>
              <a:buChar char="•"/>
            </a:pPr>
            <a:r>
              <a:rPr lang="en-US" sz="1800" dirty="0">
                <a:solidFill>
                  <a:schemeClr val="bg1"/>
                </a:solidFill>
                <a:ea typeface="Calibri"/>
                <a:cs typeface="Calibri"/>
                <a:sym typeface="Calibri"/>
              </a:rPr>
              <a:t>Forced into new roles and actions</a:t>
            </a:r>
          </a:p>
          <a:p>
            <a:pPr marL="342900" lvl="0" indent="-342900">
              <a:lnSpc>
                <a:spcPct val="100000"/>
              </a:lnSpc>
              <a:spcBef>
                <a:spcPts val="640"/>
              </a:spcBef>
              <a:buClr>
                <a:schemeClr val="dk1"/>
              </a:buClr>
              <a:buSzPct val="102777"/>
              <a:buFont typeface="Arial"/>
              <a:buChar char="•"/>
            </a:pPr>
            <a:r>
              <a:rPr lang="en-US" sz="1800" b="1" dirty="0">
                <a:solidFill>
                  <a:srgbClr val="FFFF00"/>
                </a:solidFill>
                <a:ea typeface="Calibri"/>
                <a:cs typeface="Calibri"/>
                <a:sym typeface="Calibri"/>
              </a:rPr>
              <a:t>Community</a:t>
            </a:r>
            <a:r>
              <a:rPr lang="en-US" sz="1800" dirty="0">
                <a:solidFill>
                  <a:srgbClr val="FFFF00"/>
                </a:solidFill>
                <a:ea typeface="Calibri"/>
                <a:cs typeface="Calibri"/>
                <a:sym typeface="Calibri"/>
              </a:rPr>
              <a:t> </a:t>
            </a:r>
            <a:r>
              <a:rPr lang="en-US" sz="1800" b="1" dirty="0">
                <a:solidFill>
                  <a:srgbClr val="FFFF00"/>
                </a:solidFill>
                <a:ea typeface="Calibri"/>
                <a:cs typeface="Calibri"/>
                <a:sym typeface="Calibri"/>
              </a:rPr>
              <a:t>conflict</a:t>
            </a:r>
          </a:p>
          <a:p>
            <a:pPr marL="342900" lvl="0" indent="-342900">
              <a:lnSpc>
                <a:spcPct val="100000"/>
              </a:lnSpc>
              <a:spcBef>
                <a:spcPts val="640"/>
              </a:spcBef>
              <a:buClr>
                <a:schemeClr val="dk1"/>
              </a:buClr>
              <a:buSzPct val="102777"/>
              <a:buFont typeface="Arial"/>
              <a:buChar char="•"/>
            </a:pPr>
            <a:r>
              <a:rPr lang="en-US" sz="1800" dirty="0">
                <a:solidFill>
                  <a:schemeClr val="bg1"/>
                </a:solidFill>
                <a:ea typeface="Calibri"/>
                <a:cs typeface="Calibri"/>
                <a:sym typeface="Calibri"/>
              </a:rPr>
              <a:t>Outsiders don’t understand</a:t>
            </a:r>
          </a:p>
          <a:p>
            <a:pPr marL="342900" lvl="0" indent="-342900">
              <a:lnSpc>
                <a:spcPct val="100000"/>
              </a:lnSpc>
              <a:spcBef>
                <a:spcPts val="640"/>
              </a:spcBef>
              <a:buClr>
                <a:schemeClr val="dk1"/>
              </a:buClr>
              <a:buSzPct val="102777"/>
              <a:buFont typeface="Arial"/>
              <a:buChar char="•"/>
            </a:pPr>
            <a:r>
              <a:rPr lang="en-US" sz="1800" dirty="0">
                <a:solidFill>
                  <a:schemeClr val="bg1"/>
                </a:solidFill>
                <a:ea typeface="Calibri"/>
                <a:cs typeface="Calibri"/>
                <a:sym typeface="Calibri"/>
              </a:rPr>
              <a:t>Environmental Injustice</a:t>
            </a:r>
          </a:p>
          <a:p>
            <a:pPr marL="342900" lvl="0" indent="-342900">
              <a:lnSpc>
                <a:spcPct val="100000"/>
              </a:lnSpc>
              <a:spcBef>
                <a:spcPts val="640"/>
              </a:spcBef>
              <a:buClr>
                <a:schemeClr val="dk1"/>
              </a:buClr>
              <a:buSzPct val="102777"/>
              <a:buFont typeface="Arial"/>
              <a:buChar char="•"/>
            </a:pPr>
            <a:r>
              <a:rPr lang="en-US" sz="1800" b="1" dirty="0">
                <a:solidFill>
                  <a:srgbClr val="FFFF00"/>
                </a:solidFill>
                <a:ea typeface="Calibri"/>
                <a:cs typeface="Calibri"/>
                <a:sym typeface="Calibri"/>
              </a:rPr>
              <a:t>Limbo</a:t>
            </a:r>
          </a:p>
          <a:p>
            <a:pPr marL="0" lvl="0" indent="0">
              <a:lnSpc>
                <a:spcPct val="100000"/>
              </a:lnSpc>
              <a:spcBef>
                <a:spcPts val="640"/>
              </a:spcBef>
              <a:buClr>
                <a:schemeClr val="dk1"/>
              </a:buClr>
              <a:buSzPct val="102777"/>
              <a:buNone/>
            </a:pPr>
            <a:endParaRPr lang="en-US" sz="2600" b="1" dirty="0">
              <a:solidFill>
                <a:schemeClr val="accent1">
                  <a:lumMod val="60000"/>
                  <a:lumOff val="40000"/>
                </a:schemeClr>
              </a:solidFill>
              <a:latin typeface="Gill Sans MT" panose="020B0502020104020203" pitchFamily="34" charset="0"/>
              <a:ea typeface="Calibri"/>
              <a:cs typeface="Calibri"/>
              <a:sym typeface="Calibri"/>
            </a:endParaRPr>
          </a:p>
          <a:p>
            <a:pPr marL="0" lvl="0" indent="0">
              <a:lnSpc>
                <a:spcPct val="100000"/>
              </a:lnSpc>
              <a:spcBef>
                <a:spcPts val="640"/>
              </a:spcBef>
              <a:buClr>
                <a:schemeClr val="dk1"/>
              </a:buClr>
              <a:buSzPct val="102777"/>
              <a:buNone/>
            </a:pPr>
            <a:endParaRPr lang="en-US" sz="2600" b="1" dirty="0">
              <a:solidFill>
                <a:schemeClr val="accent1">
                  <a:lumMod val="60000"/>
                  <a:lumOff val="40000"/>
                </a:schemeClr>
              </a:solidFill>
              <a:latin typeface="Gill Sans MT" panose="020B0502020104020203" pitchFamily="34" charset="0"/>
              <a:ea typeface="Calibri"/>
              <a:cs typeface="Calibri"/>
              <a:sym typeface="Calibri"/>
            </a:endParaRPr>
          </a:p>
          <a:p>
            <a:pPr marL="0" indent="0">
              <a:buNone/>
            </a:pPr>
            <a:endParaRPr lang="en-US" dirty="0">
              <a:solidFill>
                <a:schemeClr val="accent1">
                  <a:lumMod val="60000"/>
                  <a:lumOff val="40000"/>
                </a:schemeClr>
              </a:solidFill>
            </a:endParaRPr>
          </a:p>
        </p:txBody>
      </p:sp>
      <p:sp>
        <p:nvSpPr>
          <p:cNvPr id="4" name="TextBox 3"/>
          <p:cNvSpPr txBox="1"/>
          <p:nvPr/>
        </p:nvSpPr>
        <p:spPr>
          <a:xfrm>
            <a:off x="450850" y="1649527"/>
            <a:ext cx="5700634" cy="4308872"/>
          </a:xfrm>
          <a:prstGeom prst="rect">
            <a:avLst/>
          </a:prstGeom>
          <a:solidFill>
            <a:schemeClr val="tx1">
              <a:lumMod val="65000"/>
              <a:lumOff val="35000"/>
            </a:schemeClr>
          </a:solidFill>
          <a:ln>
            <a:solidFill>
              <a:schemeClr val="tx2">
                <a:lumMod val="75000"/>
                <a:lumOff val="25000"/>
              </a:schemeClr>
            </a:solidFill>
          </a:ln>
        </p:spPr>
        <p:txBody>
          <a:bodyPr wrap="square" rtlCol="0">
            <a:spAutoFit/>
          </a:bodyPr>
          <a:lstStyle/>
          <a:p>
            <a:pPr marL="342900" lvl="0" indent="-342900">
              <a:lnSpc>
                <a:spcPct val="100000"/>
              </a:lnSpc>
              <a:spcBef>
                <a:spcPts val="640"/>
              </a:spcBef>
              <a:buClr>
                <a:schemeClr val="dk1"/>
              </a:buClr>
              <a:buSzPct val="25000"/>
              <a:buNone/>
            </a:pPr>
            <a:r>
              <a:rPr lang="en-US" sz="2400" b="1" u="sng" dirty="0">
                <a:solidFill>
                  <a:schemeClr val="bg1"/>
                </a:solidFill>
                <a:ea typeface="Calibri"/>
                <a:cs typeface="Calibri"/>
                <a:sym typeface="Calibri"/>
              </a:rPr>
              <a:t>Coping Challenges</a:t>
            </a:r>
          </a:p>
          <a:p>
            <a:pPr marL="342900" indent="-342900">
              <a:spcBef>
                <a:spcPts val="640"/>
              </a:spcBef>
              <a:buClr>
                <a:schemeClr val="dk1"/>
              </a:buClr>
              <a:buSzPct val="102777"/>
              <a:buFont typeface="Arial"/>
              <a:buChar char="•"/>
            </a:pPr>
            <a:r>
              <a:rPr lang="en-US" b="1" dirty="0">
                <a:solidFill>
                  <a:srgbClr val="FFFF00"/>
                </a:solidFill>
                <a:ea typeface="Calibri"/>
                <a:cs typeface="Calibri"/>
                <a:sym typeface="Calibri"/>
              </a:rPr>
              <a:t>Perception</a:t>
            </a:r>
            <a:r>
              <a:rPr lang="en-US" dirty="0">
                <a:solidFill>
                  <a:schemeClr val="bg1"/>
                </a:solidFill>
                <a:ea typeface="Calibri"/>
                <a:cs typeface="Calibri"/>
                <a:sym typeface="Calibri"/>
              </a:rPr>
              <a:t>: incubation, discovery, </a:t>
            </a:r>
            <a:br>
              <a:rPr lang="en-US" dirty="0">
                <a:solidFill>
                  <a:schemeClr val="bg1"/>
                </a:solidFill>
                <a:ea typeface="Calibri"/>
                <a:cs typeface="Calibri"/>
                <a:sym typeface="Calibri"/>
              </a:rPr>
            </a:br>
            <a:r>
              <a:rPr lang="en-US" dirty="0">
                <a:solidFill>
                  <a:schemeClr val="bg1"/>
                </a:solidFill>
                <a:ea typeface="Calibri"/>
                <a:cs typeface="Calibri"/>
                <a:sym typeface="Calibri"/>
              </a:rPr>
              <a:t>         announcement, acceptance</a:t>
            </a:r>
          </a:p>
          <a:p>
            <a:pPr marL="342900" indent="-342900">
              <a:spcBef>
                <a:spcPts val="640"/>
              </a:spcBef>
              <a:buClr>
                <a:schemeClr val="dk1"/>
              </a:buClr>
              <a:buSzPct val="102777"/>
              <a:buFont typeface="Arial"/>
              <a:buChar char="•"/>
            </a:pPr>
            <a:r>
              <a:rPr lang="en-US" dirty="0">
                <a:solidFill>
                  <a:schemeClr val="bg1"/>
                </a:solidFill>
                <a:cs typeface="Times New Roman" panose="02020603050405020304" pitchFamily="18" charset="0"/>
              </a:rPr>
              <a:t>Shift to </a:t>
            </a:r>
            <a:r>
              <a:rPr lang="en-US" b="1" dirty="0">
                <a:solidFill>
                  <a:srgbClr val="FFFF00"/>
                </a:solidFill>
                <a:cs typeface="Times New Roman" panose="02020603050405020304" pitchFamily="18" charset="0"/>
              </a:rPr>
              <a:t>perpetually</a:t>
            </a:r>
            <a:r>
              <a:rPr lang="en-US" dirty="0">
                <a:solidFill>
                  <a:schemeClr val="bg1"/>
                </a:solidFill>
                <a:cs typeface="Times New Roman" panose="02020603050405020304" pitchFamily="18" charset="0"/>
              </a:rPr>
              <a:t> </a:t>
            </a:r>
            <a:r>
              <a:rPr lang="en-US" b="1" dirty="0">
                <a:solidFill>
                  <a:srgbClr val="FFFF00"/>
                </a:solidFill>
                <a:cs typeface="Times New Roman" panose="02020603050405020304" pitchFamily="18" charset="0"/>
              </a:rPr>
              <a:t>abnormal</a:t>
            </a:r>
          </a:p>
          <a:p>
            <a:pPr marL="342900" indent="-342900">
              <a:spcBef>
                <a:spcPts val="640"/>
              </a:spcBef>
              <a:buClr>
                <a:schemeClr val="dk1"/>
              </a:buClr>
              <a:buSzPct val="102777"/>
              <a:buFont typeface="Arial"/>
              <a:buChar char="•"/>
            </a:pPr>
            <a:r>
              <a:rPr lang="en-US" dirty="0">
                <a:solidFill>
                  <a:schemeClr val="bg1"/>
                </a:solidFill>
                <a:ea typeface="Calibri"/>
                <a:cs typeface="Calibri"/>
                <a:sym typeface="Calibri"/>
              </a:rPr>
              <a:t>Stress and coping impacts </a:t>
            </a:r>
          </a:p>
          <a:p>
            <a:pPr marL="342900" indent="-342900">
              <a:spcBef>
                <a:spcPts val="640"/>
              </a:spcBef>
              <a:buClr>
                <a:schemeClr val="dk1"/>
              </a:buClr>
              <a:buSzPct val="102777"/>
              <a:buFont typeface="Arial"/>
              <a:buChar char="•"/>
            </a:pPr>
            <a:r>
              <a:rPr lang="en-US" b="1" dirty="0">
                <a:solidFill>
                  <a:srgbClr val="FFFF00"/>
                </a:solidFill>
                <a:ea typeface="Calibri"/>
                <a:cs typeface="Calibri"/>
                <a:sym typeface="Calibri"/>
              </a:rPr>
              <a:t>Exceed coping resources</a:t>
            </a:r>
          </a:p>
          <a:p>
            <a:pPr marL="342900" indent="-342900">
              <a:spcBef>
                <a:spcPts val="640"/>
              </a:spcBef>
              <a:buClr>
                <a:schemeClr val="dk1"/>
              </a:buClr>
              <a:buSzPct val="102777"/>
              <a:buFont typeface="Arial"/>
              <a:buChar char="•"/>
            </a:pPr>
            <a:r>
              <a:rPr lang="en-US" dirty="0">
                <a:solidFill>
                  <a:schemeClr val="bg1"/>
                </a:solidFill>
                <a:cs typeface="Times New Roman" panose="02020603050405020304" pitchFamily="18" charset="0"/>
              </a:rPr>
              <a:t>New reality - culture </a:t>
            </a:r>
            <a:r>
              <a:rPr lang="en-US" b="1" dirty="0">
                <a:solidFill>
                  <a:schemeClr val="bg1"/>
                </a:solidFill>
                <a:cs typeface="Times New Roman" panose="02020603050405020304" pitchFamily="18" charset="0"/>
              </a:rPr>
              <a:t>shock</a:t>
            </a:r>
          </a:p>
          <a:p>
            <a:pPr marL="342900" lvl="0" indent="-342900">
              <a:lnSpc>
                <a:spcPct val="100000"/>
              </a:lnSpc>
              <a:spcBef>
                <a:spcPts val="640"/>
              </a:spcBef>
              <a:buClr>
                <a:schemeClr val="dk1"/>
              </a:buClr>
              <a:buSzPct val="102777"/>
              <a:buFont typeface="Arial"/>
              <a:buChar char="•"/>
            </a:pPr>
            <a:r>
              <a:rPr lang="en-US" dirty="0">
                <a:solidFill>
                  <a:schemeClr val="bg1"/>
                </a:solidFill>
                <a:ea typeface="Calibri"/>
                <a:cs typeface="Calibri"/>
                <a:sym typeface="Calibri"/>
              </a:rPr>
              <a:t>Changed psychological well being </a:t>
            </a:r>
          </a:p>
          <a:p>
            <a:pPr marL="342900" lvl="0" indent="-342900">
              <a:lnSpc>
                <a:spcPct val="100000"/>
              </a:lnSpc>
              <a:spcBef>
                <a:spcPts val="640"/>
              </a:spcBef>
              <a:buClr>
                <a:schemeClr val="dk1"/>
              </a:buClr>
              <a:buSzPct val="102777"/>
              <a:buFont typeface="Arial"/>
              <a:buChar char="•"/>
            </a:pPr>
            <a:r>
              <a:rPr lang="en-US" b="1" dirty="0">
                <a:solidFill>
                  <a:srgbClr val="FFFF00"/>
                </a:solidFill>
                <a:ea typeface="Calibri"/>
                <a:cs typeface="Calibri"/>
                <a:sym typeface="Calibri"/>
              </a:rPr>
              <a:t>Anticipatory</a:t>
            </a:r>
            <a:r>
              <a:rPr lang="en-US" dirty="0">
                <a:solidFill>
                  <a:srgbClr val="FFFF00"/>
                </a:solidFill>
                <a:ea typeface="Calibri"/>
                <a:cs typeface="Calibri"/>
                <a:sym typeface="Calibri"/>
              </a:rPr>
              <a:t> </a:t>
            </a:r>
            <a:r>
              <a:rPr lang="en-US" b="1" dirty="0">
                <a:solidFill>
                  <a:srgbClr val="FFFF00"/>
                </a:solidFill>
                <a:ea typeface="Calibri"/>
                <a:cs typeface="Calibri"/>
                <a:sym typeface="Calibri"/>
              </a:rPr>
              <a:t>fears</a:t>
            </a:r>
            <a:r>
              <a:rPr lang="en-US" dirty="0">
                <a:solidFill>
                  <a:srgbClr val="FFFF00"/>
                </a:solidFill>
                <a:ea typeface="Calibri"/>
                <a:cs typeface="Calibri"/>
                <a:sym typeface="Calibri"/>
              </a:rPr>
              <a:t> </a:t>
            </a:r>
          </a:p>
          <a:p>
            <a:pPr marL="342900" lvl="0" indent="-342900">
              <a:lnSpc>
                <a:spcPct val="100000"/>
              </a:lnSpc>
              <a:spcBef>
                <a:spcPts val="640"/>
              </a:spcBef>
              <a:buClr>
                <a:schemeClr val="dk1"/>
              </a:buClr>
              <a:buSzPct val="102777"/>
              <a:buFont typeface="Arial"/>
              <a:buChar char="•"/>
            </a:pPr>
            <a:r>
              <a:rPr lang="en-US" dirty="0">
                <a:solidFill>
                  <a:schemeClr val="bg1"/>
                </a:solidFill>
                <a:ea typeface="Calibri"/>
                <a:cs typeface="Calibri"/>
                <a:sym typeface="Calibri"/>
              </a:rPr>
              <a:t>Psychological and social </a:t>
            </a:r>
            <a:r>
              <a:rPr lang="en-US" b="1" dirty="0">
                <a:solidFill>
                  <a:srgbClr val="FFFF00"/>
                </a:solidFill>
                <a:ea typeface="Calibri"/>
                <a:cs typeface="Calibri"/>
                <a:sym typeface="Calibri"/>
              </a:rPr>
              <a:t>dysfunction</a:t>
            </a:r>
          </a:p>
          <a:p>
            <a:pPr marL="342900" lvl="0" indent="-342900">
              <a:lnSpc>
                <a:spcPct val="100000"/>
              </a:lnSpc>
              <a:spcBef>
                <a:spcPts val="640"/>
              </a:spcBef>
              <a:buClr>
                <a:schemeClr val="dk1"/>
              </a:buClr>
              <a:buSzPct val="102777"/>
              <a:buFont typeface="Arial"/>
              <a:buChar char="•"/>
            </a:pPr>
            <a:r>
              <a:rPr lang="en-US" dirty="0">
                <a:solidFill>
                  <a:schemeClr val="bg1"/>
                </a:solidFill>
                <a:ea typeface="Calibri"/>
                <a:cs typeface="Calibri"/>
                <a:sym typeface="Calibri"/>
              </a:rPr>
              <a:t>Affected by exposure AND response</a:t>
            </a:r>
          </a:p>
          <a:p>
            <a:pPr lvl="0">
              <a:lnSpc>
                <a:spcPct val="100000"/>
              </a:lnSpc>
              <a:spcBef>
                <a:spcPts val="640"/>
              </a:spcBef>
              <a:buClr>
                <a:schemeClr val="dk1"/>
              </a:buClr>
              <a:buSzPct val="102777"/>
            </a:pPr>
            <a:endParaRPr lang="en-US" sz="2000" b="1" dirty="0">
              <a:solidFill>
                <a:srgbClr val="E2D9B2"/>
              </a:solidFill>
              <a:latin typeface="Gill Sans MT" panose="020B0502020104020203" pitchFamily="34" charset="0"/>
              <a:ea typeface="Calibri"/>
              <a:cs typeface="Calibri"/>
              <a:sym typeface="Calibri"/>
            </a:endParaRPr>
          </a:p>
        </p:txBody>
      </p:sp>
      <p:pic>
        <p:nvPicPr>
          <p:cNvPr id="5" name="Picture 4">
            <a:extLst>
              <a:ext uri="{FF2B5EF4-FFF2-40B4-BE49-F238E27FC236}">
                <a16:creationId xmlns:a16="http://schemas.microsoft.com/office/drawing/2014/main" id="{384FB011-F853-159F-C64F-3D3163BAE35F}"/>
              </a:ext>
            </a:extLst>
          </p:cNvPr>
          <p:cNvPicPr>
            <a:picLocks noChangeAspect="1"/>
          </p:cNvPicPr>
          <p:nvPr/>
        </p:nvPicPr>
        <p:blipFill>
          <a:blip r:embed="rId3">
            <a:alphaModFix amt="25000"/>
          </a:blip>
          <a:stretch>
            <a:fillRect/>
          </a:stretch>
        </p:blipFill>
        <p:spPr>
          <a:xfrm>
            <a:off x="0" y="6104237"/>
            <a:ext cx="12192000" cy="753763"/>
          </a:xfrm>
          <a:prstGeom prst="rect">
            <a:avLst/>
          </a:prstGeom>
        </p:spPr>
      </p:pic>
    </p:spTree>
    <p:extLst>
      <p:ext uri="{BB962C8B-B14F-4D97-AF65-F5344CB8AC3E}">
        <p14:creationId xmlns:p14="http://schemas.microsoft.com/office/powerpoint/2010/main" val="18320799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8" y="504497"/>
            <a:ext cx="10178326" cy="1087249"/>
          </a:xfrm>
          <a:noFill/>
        </p:spPr>
        <p:txBody>
          <a:bodyPr>
            <a:normAutofit/>
          </a:bodyPr>
          <a:lstStyle/>
          <a:p>
            <a:pPr algn="ctr"/>
            <a:r>
              <a:rPr lang="en-US" sz="4000" dirty="0">
                <a:solidFill>
                  <a:schemeClr val="tx1"/>
                </a:solidFill>
                <a:latin typeface="+mn-lt"/>
                <a:cs typeface="Calibri" panose="020F0502020204030204" pitchFamily="34" charset="0"/>
              </a:rPr>
              <a:t>Lifecycle x Impact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61445819"/>
              </p:ext>
            </p:extLst>
          </p:nvPr>
        </p:nvGraphicFramePr>
        <p:xfrm>
          <a:off x="1341128" y="1591746"/>
          <a:ext cx="10178326" cy="4586630"/>
        </p:xfrm>
        <a:graphic>
          <a:graphicData uri="http://schemas.openxmlformats.org/drawingml/2006/table">
            <a:tbl>
              <a:tblPr firstRow="1" bandRow="1">
                <a:tableStyleId>{5C22544A-7EE6-4342-B048-85BDC9FD1C3A}</a:tableStyleId>
              </a:tblPr>
              <a:tblGrid>
                <a:gridCol w="1696388">
                  <a:extLst>
                    <a:ext uri="{9D8B030D-6E8A-4147-A177-3AD203B41FA5}">
                      <a16:colId xmlns:a16="http://schemas.microsoft.com/office/drawing/2014/main" val="20000"/>
                    </a:ext>
                  </a:extLst>
                </a:gridCol>
                <a:gridCol w="1696388">
                  <a:extLst>
                    <a:ext uri="{9D8B030D-6E8A-4147-A177-3AD203B41FA5}">
                      <a16:colId xmlns:a16="http://schemas.microsoft.com/office/drawing/2014/main" val="20001"/>
                    </a:ext>
                  </a:extLst>
                </a:gridCol>
                <a:gridCol w="1699265">
                  <a:extLst>
                    <a:ext uri="{9D8B030D-6E8A-4147-A177-3AD203B41FA5}">
                      <a16:colId xmlns:a16="http://schemas.microsoft.com/office/drawing/2014/main" val="20002"/>
                    </a:ext>
                  </a:extLst>
                </a:gridCol>
                <a:gridCol w="1693509">
                  <a:extLst>
                    <a:ext uri="{9D8B030D-6E8A-4147-A177-3AD203B41FA5}">
                      <a16:colId xmlns:a16="http://schemas.microsoft.com/office/drawing/2014/main" val="20003"/>
                    </a:ext>
                  </a:extLst>
                </a:gridCol>
                <a:gridCol w="1696388">
                  <a:extLst>
                    <a:ext uri="{9D8B030D-6E8A-4147-A177-3AD203B41FA5}">
                      <a16:colId xmlns:a16="http://schemas.microsoft.com/office/drawing/2014/main" val="20004"/>
                    </a:ext>
                  </a:extLst>
                </a:gridCol>
                <a:gridCol w="1696388">
                  <a:extLst>
                    <a:ext uri="{9D8B030D-6E8A-4147-A177-3AD203B41FA5}">
                      <a16:colId xmlns:a16="http://schemas.microsoft.com/office/drawing/2014/main" val="20005"/>
                    </a:ext>
                  </a:extLst>
                </a:gridCol>
              </a:tblGrid>
              <a:tr h="724151">
                <a:tc>
                  <a:txBody>
                    <a:bodyPr/>
                    <a:lstStyle/>
                    <a:p>
                      <a:r>
                        <a:rPr lang="en-US" dirty="0">
                          <a:solidFill>
                            <a:schemeClr val="bg1"/>
                          </a:solidFill>
                        </a:rPr>
                        <a:t>Age</a:t>
                      </a:r>
                    </a:p>
                  </a:txBody>
                  <a:tcPr>
                    <a:solidFill>
                      <a:schemeClr val="accent2">
                        <a:lumMod val="75000"/>
                      </a:schemeClr>
                    </a:solidFill>
                  </a:tcPr>
                </a:tc>
                <a:tc>
                  <a:txBody>
                    <a:bodyPr/>
                    <a:lstStyle/>
                    <a:p>
                      <a:r>
                        <a:rPr lang="en-US" dirty="0">
                          <a:solidFill>
                            <a:schemeClr val="bg1"/>
                          </a:solidFill>
                        </a:rPr>
                        <a:t>Lifestyle</a:t>
                      </a:r>
                    </a:p>
                  </a:txBody>
                  <a:tcPr>
                    <a:solidFill>
                      <a:schemeClr val="accent2">
                        <a:lumMod val="75000"/>
                      </a:schemeClr>
                    </a:solidFill>
                  </a:tcPr>
                </a:tc>
                <a:tc>
                  <a:txBody>
                    <a:bodyPr/>
                    <a:lstStyle/>
                    <a:p>
                      <a:r>
                        <a:rPr lang="en-US" dirty="0">
                          <a:solidFill>
                            <a:schemeClr val="bg1"/>
                          </a:solidFill>
                        </a:rPr>
                        <a:t>Lifescape</a:t>
                      </a:r>
                    </a:p>
                  </a:txBody>
                  <a:tcPr>
                    <a:solidFill>
                      <a:schemeClr val="accent2">
                        <a:lumMod val="75000"/>
                      </a:schemeClr>
                    </a:solidFill>
                  </a:tcPr>
                </a:tc>
                <a:tc>
                  <a:txBody>
                    <a:bodyPr/>
                    <a:lstStyle/>
                    <a:p>
                      <a:r>
                        <a:rPr lang="en-US" dirty="0">
                          <a:solidFill>
                            <a:schemeClr val="bg1"/>
                          </a:solidFill>
                        </a:rPr>
                        <a:t>Lifestrain</a:t>
                      </a:r>
                    </a:p>
                  </a:txBody>
                  <a:tcPr>
                    <a:solidFill>
                      <a:schemeClr val="accent2">
                        <a:lumMod val="75000"/>
                      </a:schemeClr>
                    </a:solidFill>
                  </a:tcPr>
                </a:tc>
                <a:tc>
                  <a:txBody>
                    <a:bodyPr/>
                    <a:lstStyle/>
                    <a:p>
                      <a:r>
                        <a:rPr lang="en-US" dirty="0">
                          <a:solidFill>
                            <a:schemeClr val="bg1"/>
                          </a:solidFill>
                        </a:rPr>
                        <a:t>Stigma</a:t>
                      </a:r>
                    </a:p>
                  </a:txBody>
                  <a:tcPr>
                    <a:solidFill>
                      <a:schemeClr val="accent2">
                        <a:lumMod val="75000"/>
                      </a:schemeClr>
                    </a:solidFill>
                  </a:tcPr>
                </a:tc>
                <a:tc>
                  <a:txBody>
                    <a:bodyPr/>
                    <a:lstStyle/>
                    <a:p>
                      <a:r>
                        <a:rPr lang="en-US" dirty="0">
                          <a:solidFill>
                            <a:schemeClr val="bg1"/>
                          </a:solidFill>
                        </a:rPr>
                        <a:t>Relations</a:t>
                      </a:r>
                    </a:p>
                  </a:txBody>
                  <a:tcPr>
                    <a:solidFill>
                      <a:schemeClr val="accent2">
                        <a:lumMod val="75000"/>
                      </a:schemeClr>
                    </a:solidFill>
                  </a:tcPr>
                </a:tc>
                <a:extLst>
                  <a:ext uri="{0D108BD9-81ED-4DB2-BD59-A6C34878D82A}">
                    <a16:rowId xmlns:a16="http://schemas.microsoft.com/office/drawing/2014/main" val="10000"/>
                  </a:ext>
                </a:extLst>
              </a:tr>
              <a:tr h="724151">
                <a:tc>
                  <a:txBody>
                    <a:bodyPr/>
                    <a:lstStyle/>
                    <a:p>
                      <a:r>
                        <a:rPr lang="en-US" b="1" dirty="0">
                          <a:solidFill>
                            <a:schemeClr val="accent1">
                              <a:lumMod val="50000"/>
                            </a:schemeClr>
                          </a:solidFill>
                        </a:rPr>
                        <a:t>Child</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724151">
                <a:tc>
                  <a:txBody>
                    <a:bodyPr/>
                    <a:lstStyle/>
                    <a:p>
                      <a:r>
                        <a:rPr lang="en-US" b="1" dirty="0">
                          <a:solidFill>
                            <a:schemeClr val="accent1">
                              <a:lumMod val="50000"/>
                            </a:schemeClr>
                          </a:solidFill>
                        </a:rPr>
                        <a:t>Teen</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r h="724151">
                <a:tc>
                  <a:txBody>
                    <a:bodyPr/>
                    <a:lstStyle/>
                    <a:p>
                      <a:r>
                        <a:rPr lang="en-US" b="1" dirty="0">
                          <a:solidFill>
                            <a:schemeClr val="accent1">
                              <a:lumMod val="50000"/>
                            </a:schemeClr>
                          </a:solidFill>
                        </a:rPr>
                        <a:t>Young Adult</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3"/>
                  </a:ext>
                </a:extLst>
              </a:tr>
              <a:tr h="724151">
                <a:tc>
                  <a:txBody>
                    <a:bodyPr/>
                    <a:lstStyle/>
                    <a:p>
                      <a:r>
                        <a:rPr lang="en-US" b="1" dirty="0">
                          <a:solidFill>
                            <a:schemeClr val="accent1">
                              <a:lumMod val="50000"/>
                            </a:schemeClr>
                          </a:solidFill>
                        </a:rPr>
                        <a:t>Parent</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4"/>
                  </a:ext>
                </a:extLst>
              </a:tr>
              <a:tr h="965875">
                <a:tc>
                  <a:txBody>
                    <a:bodyPr/>
                    <a:lstStyle/>
                    <a:p>
                      <a:r>
                        <a:rPr lang="en-US" b="1" dirty="0">
                          <a:solidFill>
                            <a:schemeClr val="accent1">
                              <a:lumMod val="50000"/>
                            </a:schemeClr>
                          </a:solidFill>
                        </a:rPr>
                        <a:t>Elder</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5"/>
                  </a:ext>
                </a:extLst>
              </a:tr>
            </a:tbl>
          </a:graphicData>
        </a:graphic>
      </p:graphicFrame>
      <p:pic>
        <p:nvPicPr>
          <p:cNvPr id="3" name="Picture 2">
            <a:extLst>
              <a:ext uri="{FF2B5EF4-FFF2-40B4-BE49-F238E27FC236}">
                <a16:creationId xmlns:a16="http://schemas.microsoft.com/office/drawing/2014/main" id="{7B9309EF-A756-F022-4667-2465C1FC6475}"/>
              </a:ext>
            </a:extLst>
          </p:cNvPr>
          <p:cNvPicPr>
            <a:picLocks noChangeAspect="1"/>
          </p:cNvPicPr>
          <p:nvPr/>
        </p:nvPicPr>
        <p:blipFill>
          <a:blip r:embed="rId2">
            <a:alphaModFix amt="25000"/>
          </a:blip>
          <a:stretch>
            <a:fillRect/>
          </a:stretch>
        </p:blipFill>
        <p:spPr>
          <a:xfrm>
            <a:off x="0" y="6104237"/>
            <a:ext cx="12192000" cy="753763"/>
          </a:xfrm>
          <a:prstGeom prst="rect">
            <a:avLst/>
          </a:prstGeom>
        </p:spPr>
      </p:pic>
    </p:spTree>
    <p:extLst>
      <p:ext uri="{BB962C8B-B14F-4D97-AF65-F5344CB8AC3E}">
        <p14:creationId xmlns:p14="http://schemas.microsoft.com/office/powerpoint/2010/main" val="58486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4271596" y="3276091"/>
            <a:ext cx="3648808" cy="2246769"/>
          </a:xfrm>
          <a:prstGeom prst="rect">
            <a:avLst/>
          </a:prstGeom>
          <a:noFill/>
        </p:spPr>
        <p:txBody>
          <a:bodyPr wrap="square" rtlCol="0">
            <a:spAutoFit/>
          </a:bodyPr>
          <a:lstStyle/>
          <a:p>
            <a:pPr algn="ctr"/>
            <a:r>
              <a:rPr lang="en-US" sz="2800" b="1" dirty="0"/>
              <a:t>Kiesha Blaser</a:t>
            </a:r>
          </a:p>
          <a:p>
            <a:pPr algn="ctr"/>
            <a:r>
              <a:rPr lang="en-US" sz="2800" dirty="0"/>
              <a:t>kiesha@iaia.org</a:t>
            </a:r>
          </a:p>
          <a:p>
            <a:pPr algn="ctr"/>
            <a:endParaRPr lang="en-US" sz="2800" dirty="0"/>
          </a:p>
          <a:p>
            <a:pPr algn="ctr"/>
            <a:r>
              <a:rPr lang="en-US" sz="2800" b="1" dirty="0"/>
              <a:t>@IAIAnetwork</a:t>
            </a:r>
          </a:p>
          <a:p>
            <a:pPr algn="ctr"/>
            <a:r>
              <a:rPr lang="en-US" sz="2800" b="1" dirty="0"/>
              <a:t>#iaiawebinar</a:t>
            </a:r>
            <a:endParaRPr lang="en-US" sz="2800" dirty="0"/>
          </a:p>
        </p:txBody>
      </p:sp>
      <p:pic>
        <p:nvPicPr>
          <p:cNvPr id="6" name="Picture 5">
            <a:extLst>
              <a:ext uri="{FF2B5EF4-FFF2-40B4-BE49-F238E27FC236}">
                <a16:creationId xmlns:a16="http://schemas.microsoft.com/office/drawing/2014/main" id="{926E1BC5-24B4-2C69-1FEA-A45A51EB97CB}"/>
              </a:ext>
            </a:extLst>
          </p:cNvPr>
          <p:cNvPicPr>
            <a:picLocks noChangeAspect="1"/>
          </p:cNvPicPr>
          <p:nvPr/>
        </p:nvPicPr>
        <p:blipFill>
          <a:blip r:embed="rId3"/>
          <a:srcRect b="35094"/>
          <a:stretch/>
        </p:blipFill>
        <p:spPr>
          <a:xfrm>
            <a:off x="4403316" y="950079"/>
            <a:ext cx="3385368" cy="1133245"/>
          </a:xfrm>
          <a:prstGeom prst="rect">
            <a:avLst/>
          </a:prstGeom>
        </p:spPr>
      </p:pic>
      <p:sp>
        <p:nvSpPr>
          <p:cNvPr id="8" name="TextBox 7">
            <a:extLst>
              <a:ext uri="{FF2B5EF4-FFF2-40B4-BE49-F238E27FC236}">
                <a16:creationId xmlns:a16="http://schemas.microsoft.com/office/drawing/2014/main" id="{256D383E-3297-DC48-B866-A1732F3265AD}"/>
              </a:ext>
            </a:extLst>
          </p:cNvPr>
          <p:cNvSpPr txBox="1"/>
          <p:nvPr/>
        </p:nvSpPr>
        <p:spPr>
          <a:xfrm>
            <a:off x="2459218" y="2104562"/>
            <a:ext cx="7273564" cy="707886"/>
          </a:xfrm>
          <a:prstGeom prst="rect">
            <a:avLst/>
          </a:prstGeom>
          <a:noFill/>
        </p:spPr>
        <p:txBody>
          <a:bodyPr wrap="square">
            <a:spAutoFit/>
          </a:bodyPr>
          <a:lstStyle/>
          <a:p>
            <a:pPr algn="ctr"/>
            <a:r>
              <a:rPr lang="en-US" sz="2000" i="1" dirty="0"/>
              <a:t>“The leading global network on best practice for using impact assessment for making better and more informed decisions”</a:t>
            </a:r>
          </a:p>
        </p:txBody>
      </p:sp>
    </p:spTree>
    <p:extLst>
      <p:ext uri="{BB962C8B-B14F-4D97-AF65-F5344CB8AC3E}">
        <p14:creationId xmlns:p14="http://schemas.microsoft.com/office/powerpoint/2010/main" val="42041830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BD8FD-6856-4F13-40D3-C6EBE916EA4D}"/>
              </a:ext>
            </a:extLst>
          </p:cNvPr>
          <p:cNvSpPr>
            <a:spLocks noGrp="1"/>
          </p:cNvSpPr>
          <p:nvPr>
            <p:ph type="title"/>
          </p:nvPr>
        </p:nvSpPr>
        <p:spPr>
          <a:xfrm>
            <a:off x="-462253" y="941351"/>
            <a:ext cx="324319" cy="3228313"/>
          </a:xfrm>
        </p:spPr>
        <p:txBody>
          <a:bodyPr/>
          <a:lstStyle/>
          <a:p>
            <a:r>
              <a:rPr lang="en-US" dirty="0"/>
              <a:t> </a:t>
            </a:r>
          </a:p>
        </p:txBody>
      </p:sp>
      <p:sp>
        <p:nvSpPr>
          <p:cNvPr id="3" name="Content Placeholder 2">
            <a:extLst>
              <a:ext uri="{FF2B5EF4-FFF2-40B4-BE49-F238E27FC236}">
                <a16:creationId xmlns:a16="http://schemas.microsoft.com/office/drawing/2014/main" id="{A2412585-3738-2101-2BDC-E3EC8D14D9DE}"/>
              </a:ext>
            </a:extLst>
          </p:cNvPr>
          <p:cNvSpPr>
            <a:spLocks noGrp="1"/>
          </p:cNvSpPr>
          <p:nvPr>
            <p:ph idx="1"/>
          </p:nvPr>
        </p:nvSpPr>
        <p:spPr>
          <a:xfrm>
            <a:off x="137401" y="1051560"/>
            <a:ext cx="6245352" cy="4754880"/>
          </a:xfrm>
          <a:solidFill>
            <a:schemeClr val="accent2">
              <a:lumMod val="75000"/>
            </a:schemeClr>
          </a:solidFill>
        </p:spPr>
        <p:txBody>
          <a:bodyPr>
            <a:normAutofit fontScale="85000" lnSpcReduction="10000"/>
          </a:bodyPr>
          <a:lstStyle/>
          <a:p>
            <a:pPr>
              <a:lnSpc>
                <a:spcPct val="120000"/>
              </a:lnSpc>
              <a:spcBef>
                <a:spcPts val="0"/>
              </a:spcBef>
              <a:spcAft>
                <a:spcPts val="900"/>
              </a:spcAft>
            </a:pPr>
            <a:r>
              <a:rPr lang="en-US" b="1" dirty="0">
                <a:solidFill>
                  <a:srgbClr val="FFFF00"/>
                </a:solidFill>
              </a:rPr>
              <a:t>1880s -1985 </a:t>
            </a:r>
            <a:r>
              <a:rPr lang="en-US" dirty="0">
                <a:solidFill>
                  <a:schemeClr val="bg1"/>
                </a:solidFill>
              </a:rPr>
              <a:t>Rustin / Tacoma Washington</a:t>
            </a:r>
          </a:p>
          <a:p>
            <a:pPr>
              <a:lnSpc>
                <a:spcPct val="120000"/>
              </a:lnSpc>
              <a:spcBef>
                <a:spcPts val="0"/>
              </a:spcBef>
              <a:spcAft>
                <a:spcPts val="900"/>
              </a:spcAft>
            </a:pPr>
            <a:r>
              <a:rPr lang="en-US" dirty="0">
                <a:solidFill>
                  <a:schemeClr val="bg1"/>
                </a:solidFill>
              </a:rPr>
              <a:t>Major source of </a:t>
            </a:r>
            <a:r>
              <a:rPr lang="en-US" b="1" dirty="0">
                <a:solidFill>
                  <a:srgbClr val="FFFF00"/>
                </a:solidFill>
              </a:rPr>
              <a:t>employment</a:t>
            </a:r>
          </a:p>
          <a:p>
            <a:pPr>
              <a:lnSpc>
                <a:spcPct val="120000"/>
              </a:lnSpc>
              <a:spcBef>
                <a:spcPts val="0"/>
              </a:spcBef>
              <a:spcAft>
                <a:spcPts val="900"/>
              </a:spcAft>
            </a:pPr>
            <a:r>
              <a:rPr lang="en-US" dirty="0">
                <a:solidFill>
                  <a:schemeClr val="bg1"/>
                </a:solidFill>
              </a:rPr>
              <a:t>Dominant in </a:t>
            </a:r>
            <a:r>
              <a:rPr lang="en-US" b="1" dirty="0">
                <a:solidFill>
                  <a:srgbClr val="FFFF00"/>
                </a:solidFill>
              </a:rPr>
              <a:t>arsenic</a:t>
            </a:r>
            <a:r>
              <a:rPr lang="en-US" dirty="0">
                <a:solidFill>
                  <a:schemeClr val="bg1"/>
                </a:solidFill>
              </a:rPr>
              <a:t> production for</a:t>
            </a:r>
            <a:br>
              <a:rPr lang="en-US" dirty="0">
                <a:solidFill>
                  <a:schemeClr val="bg1"/>
                </a:solidFill>
              </a:rPr>
            </a:br>
            <a:r>
              <a:rPr lang="en-US" dirty="0">
                <a:solidFill>
                  <a:schemeClr val="bg1"/>
                </a:solidFill>
              </a:rPr>
              <a:t>lumber treatment &amp; pesticides</a:t>
            </a:r>
          </a:p>
          <a:p>
            <a:pPr>
              <a:lnSpc>
                <a:spcPct val="120000"/>
              </a:lnSpc>
              <a:spcBef>
                <a:spcPts val="0"/>
              </a:spcBef>
              <a:spcAft>
                <a:spcPts val="900"/>
              </a:spcAft>
            </a:pPr>
            <a:r>
              <a:rPr lang="en-US" dirty="0">
                <a:solidFill>
                  <a:schemeClr val="bg1"/>
                </a:solidFill>
              </a:rPr>
              <a:t>The 573-foot </a:t>
            </a:r>
            <a:r>
              <a:rPr lang="en-US" b="1" dirty="0">
                <a:solidFill>
                  <a:srgbClr val="FFFF00"/>
                </a:solidFill>
              </a:rPr>
              <a:t>chimney</a:t>
            </a:r>
            <a:r>
              <a:rPr lang="en-US" dirty="0">
                <a:solidFill>
                  <a:schemeClr val="bg1"/>
                </a:solidFill>
              </a:rPr>
              <a:t> built 1918 to disperse effluents &amp; avoid local complaints</a:t>
            </a:r>
          </a:p>
          <a:p>
            <a:pPr>
              <a:lnSpc>
                <a:spcPct val="120000"/>
              </a:lnSpc>
              <a:spcBef>
                <a:spcPts val="0"/>
              </a:spcBef>
              <a:spcAft>
                <a:spcPts val="900"/>
              </a:spcAft>
            </a:pPr>
            <a:r>
              <a:rPr lang="en-US" b="1" i="0" dirty="0">
                <a:solidFill>
                  <a:srgbClr val="FFFF00"/>
                </a:solidFill>
                <a:effectLst/>
              </a:rPr>
              <a:t>Air polluted </a:t>
            </a:r>
            <a:r>
              <a:rPr lang="en-US" i="0" dirty="0">
                <a:solidFill>
                  <a:schemeClr val="bg1"/>
                </a:solidFill>
                <a:effectLst/>
              </a:rPr>
              <a:t>with sulfur-dioxide and arsenic</a:t>
            </a:r>
          </a:p>
          <a:p>
            <a:pPr>
              <a:lnSpc>
                <a:spcPct val="120000"/>
              </a:lnSpc>
              <a:spcBef>
                <a:spcPts val="0"/>
              </a:spcBef>
            </a:pPr>
            <a:r>
              <a:rPr lang="en-US" i="0" dirty="0">
                <a:solidFill>
                  <a:schemeClr val="bg1"/>
                </a:solidFill>
                <a:effectLst/>
              </a:rPr>
              <a:t>1,000 square miles of Puget Sound basin - </a:t>
            </a:r>
            <a:r>
              <a:rPr lang="en-US" b="1" i="0" dirty="0">
                <a:solidFill>
                  <a:srgbClr val="FFFF00"/>
                </a:solidFill>
                <a:effectLst/>
              </a:rPr>
              <a:t>soils</a:t>
            </a:r>
            <a:r>
              <a:rPr lang="en-US" i="0" dirty="0">
                <a:solidFill>
                  <a:schemeClr val="bg1"/>
                </a:solidFill>
                <a:effectLst/>
              </a:rPr>
              <a:t> </a:t>
            </a:r>
            <a:r>
              <a:rPr lang="en-US" dirty="0">
                <a:solidFill>
                  <a:schemeClr val="bg1"/>
                </a:solidFill>
              </a:rPr>
              <a:t>polluted with </a:t>
            </a:r>
            <a:r>
              <a:rPr lang="en-US" i="0" dirty="0">
                <a:solidFill>
                  <a:schemeClr val="bg1"/>
                </a:solidFill>
                <a:effectLst/>
              </a:rPr>
              <a:t>arsenic, lead, </a:t>
            </a:r>
            <a:br>
              <a:rPr lang="en-US" i="0" dirty="0">
                <a:solidFill>
                  <a:schemeClr val="bg1"/>
                </a:solidFill>
                <a:effectLst/>
              </a:rPr>
            </a:br>
            <a:r>
              <a:rPr lang="en-US" i="0" dirty="0">
                <a:solidFill>
                  <a:schemeClr val="bg1"/>
                </a:solidFill>
                <a:effectLst/>
              </a:rPr>
              <a:t>other heavy metals </a:t>
            </a:r>
          </a:p>
        </p:txBody>
      </p:sp>
      <p:pic>
        <p:nvPicPr>
          <p:cNvPr id="1026" name="Picture 2" descr="undefined">
            <a:extLst>
              <a:ext uri="{FF2B5EF4-FFF2-40B4-BE49-F238E27FC236}">
                <a16:creationId xmlns:a16="http://schemas.microsoft.com/office/drawing/2014/main" id="{A533B308-0C9B-779D-043C-42A3DBC2B0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2753" y="1051560"/>
            <a:ext cx="5738583" cy="43039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CDB51C5-C422-14B0-B139-628509E96C6F}"/>
              </a:ext>
            </a:extLst>
          </p:cNvPr>
          <p:cNvSpPr txBox="1"/>
          <p:nvPr/>
        </p:nvSpPr>
        <p:spPr>
          <a:xfrm>
            <a:off x="6898348" y="5422089"/>
            <a:ext cx="4286815" cy="307777"/>
          </a:xfrm>
          <a:prstGeom prst="rect">
            <a:avLst/>
          </a:prstGeom>
          <a:noFill/>
        </p:spPr>
        <p:txBody>
          <a:bodyPr wrap="none" rtlCol="0">
            <a:spAutoFit/>
          </a:bodyPr>
          <a:lstStyle/>
          <a:p>
            <a:r>
              <a:rPr lang="en-US" sz="1400" dirty="0"/>
              <a:t>1909 Post card https://en.wikipedia.org/wiki/ASARCO</a:t>
            </a:r>
          </a:p>
        </p:txBody>
      </p:sp>
      <p:sp>
        <p:nvSpPr>
          <p:cNvPr id="5" name="Title 1">
            <a:extLst>
              <a:ext uri="{FF2B5EF4-FFF2-40B4-BE49-F238E27FC236}">
                <a16:creationId xmlns:a16="http://schemas.microsoft.com/office/drawing/2014/main" id="{78F2A2D7-AC85-F18E-CEAE-655E0C2D7195}"/>
              </a:ext>
            </a:extLst>
          </p:cNvPr>
          <p:cNvSpPr txBox="1">
            <a:spLocks/>
          </p:cNvSpPr>
          <p:nvPr/>
        </p:nvSpPr>
        <p:spPr>
          <a:xfrm>
            <a:off x="1006837" y="249378"/>
            <a:ext cx="10178326" cy="630621"/>
          </a:xfrm>
          <a:prstGeom prst="rect">
            <a:avLst/>
          </a:prstGeom>
          <a:no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latin typeface="+mn-lt"/>
                <a:cs typeface="Calibri" panose="020F0502020204030204" pitchFamily="34" charset="0"/>
              </a:rPr>
              <a:t>ASARCO Copper Smelter</a:t>
            </a:r>
          </a:p>
        </p:txBody>
      </p:sp>
      <p:pic>
        <p:nvPicPr>
          <p:cNvPr id="6" name="Picture 5">
            <a:extLst>
              <a:ext uri="{FF2B5EF4-FFF2-40B4-BE49-F238E27FC236}">
                <a16:creationId xmlns:a16="http://schemas.microsoft.com/office/drawing/2014/main" id="{B51F12C6-857B-3C7A-6E46-1D18B8D7BB86}"/>
              </a:ext>
            </a:extLst>
          </p:cNvPr>
          <p:cNvPicPr>
            <a:picLocks noChangeAspect="1"/>
          </p:cNvPicPr>
          <p:nvPr/>
        </p:nvPicPr>
        <p:blipFill>
          <a:blip r:embed="rId3">
            <a:alphaModFix amt="25000"/>
          </a:blip>
          <a:stretch>
            <a:fillRect/>
          </a:stretch>
        </p:blipFill>
        <p:spPr>
          <a:xfrm>
            <a:off x="0" y="6104237"/>
            <a:ext cx="12192000" cy="753763"/>
          </a:xfrm>
          <a:prstGeom prst="rect">
            <a:avLst/>
          </a:prstGeom>
        </p:spPr>
      </p:pic>
    </p:spTree>
    <p:extLst>
      <p:ext uri="{BB962C8B-B14F-4D97-AF65-F5344CB8AC3E}">
        <p14:creationId xmlns:p14="http://schemas.microsoft.com/office/powerpoint/2010/main" val="5944354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450007-FC52-BEC8-C640-F4F40016E242}"/>
              </a:ext>
            </a:extLst>
          </p:cNvPr>
          <p:cNvPicPr>
            <a:picLocks noChangeAspect="1"/>
          </p:cNvPicPr>
          <p:nvPr/>
        </p:nvPicPr>
        <p:blipFill>
          <a:blip r:embed="rId2">
            <a:alphaModFix amt="25000"/>
          </a:blip>
          <a:stretch>
            <a:fillRect/>
          </a:stretch>
        </p:blipFill>
        <p:spPr>
          <a:xfrm>
            <a:off x="0" y="6104237"/>
            <a:ext cx="12192000" cy="753763"/>
          </a:xfrm>
          <a:prstGeom prst="rect">
            <a:avLst/>
          </a:prstGeom>
        </p:spPr>
      </p:pic>
      <p:pic>
        <p:nvPicPr>
          <p:cNvPr id="3" name="Picture 2">
            <a:extLst>
              <a:ext uri="{FF2B5EF4-FFF2-40B4-BE49-F238E27FC236}">
                <a16:creationId xmlns:a16="http://schemas.microsoft.com/office/drawing/2014/main" id="{6DC16728-A281-9C19-2C3A-3E5A1110F030}"/>
              </a:ext>
            </a:extLst>
          </p:cNvPr>
          <p:cNvPicPr>
            <a:picLocks noChangeAspect="1"/>
          </p:cNvPicPr>
          <p:nvPr/>
        </p:nvPicPr>
        <p:blipFill>
          <a:blip r:embed="rId3"/>
          <a:stretch>
            <a:fillRect/>
          </a:stretch>
        </p:blipFill>
        <p:spPr>
          <a:xfrm>
            <a:off x="0" y="649304"/>
            <a:ext cx="12192000" cy="5559392"/>
          </a:xfrm>
          <a:prstGeom prst="rect">
            <a:avLst/>
          </a:prstGeom>
        </p:spPr>
      </p:pic>
      <p:sp>
        <p:nvSpPr>
          <p:cNvPr id="5" name="TextBox 4">
            <a:extLst>
              <a:ext uri="{FF2B5EF4-FFF2-40B4-BE49-F238E27FC236}">
                <a16:creationId xmlns:a16="http://schemas.microsoft.com/office/drawing/2014/main" id="{2EAD2D2B-FEBE-030D-E8E5-D6F0E05511C1}"/>
              </a:ext>
            </a:extLst>
          </p:cNvPr>
          <p:cNvSpPr txBox="1"/>
          <p:nvPr/>
        </p:nvSpPr>
        <p:spPr>
          <a:xfrm>
            <a:off x="4519448" y="6211669"/>
            <a:ext cx="7465508" cy="307777"/>
          </a:xfrm>
          <a:prstGeom prst="rect">
            <a:avLst/>
          </a:prstGeom>
          <a:noFill/>
        </p:spPr>
        <p:txBody>
          <a:bodyPr wrap="square">
            <a:spAutoFit/>
          </a:bodyPr>
          <a:lstStyle/>
          <a:p>
            <a:r>
              <a:rPr lang="en-US" sz="1400" dirty="0"/>
              <a:t>https://ecology.wa.gov/Spills-Cleanup/Contamination-cleanup/Cleanup-sites/Tacoma-smelter</a:t>
            </a:r>
          </a:p>
        </p:txBody>
      </p:sp>
      <p:pic>
        <p:nvPicPr>
          <p:cNvPr id="7" name="Picture 6">
            <a:extLst>
              <a:ext uri="{FF2B5EF4-FFF2-40B4-BE49-F238E27FC236}">
                <a16:creationId xmlns:a16="http://schemas.microsoft.com/office/drawing/2014/main" id="{A9A5A1CA-6D54-9445-BC84-656A120D6D7C}"/>
              </a:ext>
            </a:extLst>
          </p:cNvPr>
          <p:cNvPicPr>
            <a:picLocks noChangeAspect="1"/>
          </p:cNvPicPr>
          <p:nvPr/>
        </p:nvPicPr>
        <p:blipFill>
          <a:blip r:embed="rId4"/>
          <a:stretch>
            <a:fillRect/>
          </a:stretch>
        </p:blipFill>
        <p:spPr>
          <a:xfrm>
            <a:off x="-1" y="646330"/>
            <a:ext cx="3310759" cy="3310759"/>
          </a:xfrm>
          <a:prstGeom prst="rect">
            <a:avLst/>
          </a:prstGeom>
        </p:spPr>
      </p:pic>
    </p:spTree>
    <p:extLst>
      <p:ext uri="{BB962C8B-B14F-4D97-AF65-F5344CB8AC3E}">
        <p14:creationId xmlns:p14="http://schemas.microsoft.com/office/powerpoint/2010/main" val="27859751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79EA66-40CB-E92D-2547-C9FB3739A055}"/>
              </a:ext>
            </a:extLst>
          </p:cNvPr>
          <p:cNvPicPr>
            <a:picLocks noChangeAspect="1"/>
          </p:cNvPicPr>
          <p:nvPr/>
        </p:nvPicPr>
        <p:blipFill>
          <a:blip r:embed="rId2">
            <a:alphaModFix amt="25000"/>
          </a:blip>
          <a:stretch>
            <a:fillRect/>
          </a:stretch>
        </p:blipFill>
        <p:spPr>
          <a:xfrm>
            <a:off x="0" y="6104237"/>
            <a:ext cx="12192000" cy="753763"/>
          </a:xfrm>
          <a:prstGeom prst="rect">
            <a:avLst/>
          </a:prstGeom>
        </p:spPr>
      </p:pic>
      <p:sp>
        <p:nvSpPr>
          <p:cNvPr id="2" name="Title 1">
            <a:extLst>
              <a:ext uri="{FF2B5EF4-FFF2-40B4-BE49-F238E27FC236}">
                <a16:creationId xmlns:a16="http://schemas.microsoft.com/office/drawing/2014/main" id="{952D9D6D-44A9-C8CE-2649-4E18362C7829}"/>
              </a:ext>
            </a:extLst>
          </p:cNvPr>
          <p:cNvSpPr>
            <a:spLocks noGrp="1"/>
          </p:cNvSpPr>
          <p:nvPr>
            <p:ph type="title"/>
          </p:nvPr>
        </p:nvSpPr>
        <p:spPr>
          <a:xfrm>
            <a:off x="758952" y="216568"/>
            <a:ext cx="6796880" cy="5297264"/>
          </a:xfrm>
          <a:solidFill>
            <a:schemeClr val="tx1">
              <a:lumMod val="75000"/>
              <a:lumOff val="25000"/>
            </a:schemeClr>
          </a:solidFill>
        </p:spPr>
        <p:txBody>
          <a:bodyPr>
            <a:normAutofit/>
          </a:bodyPr>
          <a:lstStyle/>
          <a:p>
            <a:r>
              <a:rPr lang="en-US" sz="2400" i="0" u="sng" dirty="0">
                <a:solidFill>
                  <a:schemeClr val="bg1"/>
                </a:solidFill>
                <a:latin typeface="+mn-lt"/>
              </a:rPr>
              <a:t>M</a:t>
            </a:r>
            <a:r>
              <a:rPr lang="en-US" sz="2400" i="0" u="sng" dirty="0">
                <a:solidFill>
                  <a:schemeClr val="bg1"/>
                </a:solidFill>
                <a:effectLst/>
                <a:latin typeface="+mn-lt"/>
              </a:rPr>
              <a:t>id-1990s</a:t>
            </a:r>
            <a:br>
              <a:rPr lang="en-US" sz="2000" i="0" dirty="0">
                <a:solidFill>
                  <a:schemeClr val="bg1"/>
                </a:solidFill>
                <a:effectLst/>
                <a:latin typeface="+mn-lt"/>
              </a:rPr>
            </a:br>
            <a:br>
              <a:rPr lang="en-US" sz="2000" i="0" dirty="0">
                <a:solidFill>
                  <a:schemeClr val="bg1"/>
                </a:solidFill>
                <a:effectLst/>
                <a:latin typeface="+mn-lt"/>
              </a:rPr>
            </a:br>
            <a:r>
              <a:rPr lang="en-US" sz="2000" i="0" dirty="0">
                <a:solidFill>
                  <a:schemeClr val="bg1"/>
                </a:solidFill>
                <a:effectLst/>
                <a:latin typeface="+mn-lt"/>
              </a:rPr>
              <a:t>EPA required </a:t>
            </a:r>
            <a:r>
              <a:rPr lang="en-US" sz="2000" dirty="0">
                <a:solidFill>
                  <a:schemeClr val="bg1"/>
                </a:solidFill>
                <a:latin typeface="+mn-lt"/>
              </a:rPr>
              <a:t>ASARCO</a:t>
            </a:r>
            <a:r>
              <a:rPr lang="en-US" sz="2000" i="0" dirty="0">
                <a:solidFill>
                  <a:schemeClr val="bg1"/>
                </a:solidFill>
                <a:effectLst/>
                <a:latin typeface="+mn-lt"/>
              </a:rPr>
              <a:t> to start Superfund cleanup </a:t>
            </a:r>
            <a:r>
              <a:rPr lang="en-US" sz="2000" i="0" dirty="0">
                <a:solidFill>
                  <a:schemeClr val="bg1"/>
                </a:solidFill>
                <a:latin typeface="+mn-lt"/>
              </a:rPr>
              <a:t>in </a:t>
            </a:r>
            <a:br>
              <a:rPr lang="en-US" sz="2000" i="0" dirty="0">
                <a:solidFill>
                  <a:schemeClr val="bg1"/>
                </a:solidFill>
                <a:latin typeface="+mn-lt"/>
              </a:rPr>
            </a:br>
            <a:r>
              <a:rPr lang="en-US" sz="2000" i="0" dirty="0">
                <a:solidFill>
                  <a:schemeClr val="bg1"/>
                </a:solidFill>
                <a:latin typeface="+mn-lt"/>
              </a:rPr>
              <a:t>          worst areas.  One square mile site designated.</a:t>
            </a:r>
            <a:br>
              <a:rPr lang="en-US" sz="2000" i="0" dirty="0">
                <a:solidFill>
                  <a:schemeClr val="bg1"/>
                </a:solidFill>
                <a:latin typeface="+mn-lt"/>
              </a:rPr>
            </a:br>
            <a:br>
              <a:rPr lang="en-US" sz="2000" i="0" dirty="0">
                <a:solidFill>
                  <a:schemeClr val="bg1"/>
                </a:solidFill>
                <a:latin typeface="+mn-lt"/>
              </a:rPr>
            </a:br>
            <a:r>
              <a:rPr lang="en-US" sz="2000" i="0" dirty="0">
                <a:solidFill>
                  <a:schemeClr val="bg1"/>
                </a:solidFill>
                <a:latin typeface="+mn-lt"/>
              </a:rPr>
              <a:t>Study of Psycho-Social Impacts of living in Superfund site </a:t>
            </a:r>
            <a:br>
              <a:rPr lang="en-US" sz="2000" i="0" dirty="0">
                <a:solidFill>
                  <a:schemeClr val="bg1"/>
                </a:solidFill>
                <a:latin typeface="+mn-lt"/>
              </a:rPr>
            </a:br>
            <a:r>
              <a:rPr lang="en-US" sz="2000" i="0" dirty="0">
                <a:solidFill>
                  <a:schemeClr val="bg1"/>
                </a:solidFill>
                <a:latin typeface="+mn-lt"/>
              </a:rPr>
              <a:t>       -&gt; litigation</a:t>
            </a:r>
            <a:br>
              <a:rPr lang="en-US" sz="2000" i="0" dirty="0">
                <a:solidFill>
                  <a:schemeClr val="bg1"/>
                </a:solidFill>
                <a:latin typeface="+mn-lt"/>
              </a:rPr>
            </a:br>
            <a:br>
              <a:rPr lang="en-US" sz="2000" i="0" dirty="0">
                <a:solidFill>
                  <a:schemeClr val="bg1"/>
                </a:solidFill>
                <a:latin typeface="+mn-lt"/>
              </a:rPr>
            </a:br>
            <a:r>
              <a:rPr lang="en-US" sz="2000" i="0" dirty="0">
                <a:solidFill>
                  <a:schemeClr val="bg1"/>
                </a:solidFill>
                <a:latin typeface="+mn-lt"/>
              </a:rPr>
              <a:t>F</a:t>
            </a:r>
            <a:r>
              <a:rPr lang="en-US" sz="2000" i="0" dirty="0">
                <a:solidFill>
                  <a:schemeClr val="bg1"/>
                </a:solidFill>
                <a:effectLst/>
                <a:latin typeface="+mn-lt"/>
                <a:ea typeface="Times New Roman" panose="02020603050405020304" pitchFamily="18" charset="0"/>
              </a:rPr>
              <a:t>ield study in North Tacoma &amp; Ruston, Washington:</a:t>
            </a:r>
            <a:br>
              <a:rPr lang="en-US" sz="2000" i="0" dirty="0">
                <a:solidFill>
                  <a:schemeClr val="bg1"/>
                </a:solidFill>
                <a:effectLst/>
                <a:latin typeface="+mn-lt"/>
                <a:ea typeface="Times New Roman" panose="02020603050405020304" pitchFamily="18" charset="0"/>
              </a:rPr>
            </a:br>
            <a:r>
              <a:rPr lang="en-US" sz="2000" i="0" dirty="0">
                <a:solidFill>
                  <a:schemeClr val="bg1"/>
                </a:solidFill>
                <a:effectLst/>
                <a:latin typeface="+mn-lt"/>
                <a:ea typeface="Times New Roman" panose="02020603050405020304" pitchFamily="18" charset="0"/>
              </a:rPr>
              <a:t>        June 20 - July 1, 1994</a:t>
            </a:r>
            <a:br>
              <a:rPr lang="en-US" sz="2000" i="0" dirty="0">
                <a:solidFill>
                  <a:schemeClr val="bg1"/>
                </a:solidFill>
                <a:effectLst/>
                <a:latin typeface="+mn-lt"/>
                <a:ea typeface="Times New Roman" panose="02020603050405020304" pitchFamily="18" charset="0"/>
              </a:rPr>
            </a:br>
            <a:br>
              <a:rPr lang="en-US" sz="2000" i="0" dirty="0">
                <a:solidFill>
                  <a:schemeClr val="bg1"/>
                </a:solidFill>
                <a:effectLst/>
                <a:latin typeface="+mn-lt"/>
                <a:ea typeface="Times New Roman" panose="02020603050405020304" pitchFamily="18" charset="0"/>
              </a:rPr>
            </a:br>
            <a:r>
              <a:rPr lang="en-US" sz="2000" i="0" dirty="0">
                <a:solidFill>
                  <a:schemeClr val="bg1"/>
                </a:solidFill>
                <a:latin typeface="+mn-lt"/>
                <a:ea typeface="Times New Roman" panose="02020603050405020304" pitchFamily="18" charset="0"/>
              </a:rPr>
              <a:t>R</a:t>
            </a:r>
            <a:r>
              <a:rPr lang="en-US" sz="2000" i="0" dirty="0">
                <a:solidFill>
                  <a:schemeClr val="bg1"/>
                </a:solidFill>
                <a:effectLst/>
                <a:latin typeface="+mn-lt"/>
                <a:ea typeface="Times New Roman" panose="02020603050405020304" pitchFamily="18" charset="0"/>
              </a:rPr>
              <a:t>esidents, businesses, officials; + observations </a:t>
            </a:r>
            <a:br>
              <a:rPr lang="en-US" sz="2000" i="0" dirty="0">
                <a:solidFill>
                  <a:schemeClr val="bg1"/>
                </a:solidFill>
                <a:effectLst/>
                <a:latin typeface="+mn-lt"/>
                <a:ea typeface="Times New Roman" panose="02020603050405020304" pitchFamily="18" charset="0"/>
              </a:rPr>
            </a:br>
            <a:r>
              <a:rPr lang="en-US" sz="2000" i="0" dirty="0">
                <a:solidFill>
                  <a:schemeClr val="bg1"/>
                </a:solidFill>
                <a:effectLst/>
                <a:latin typeface="+mn-lt"/>
                <a:ea typeface="Times New Roman" panose="02020603050405020304" pitchFamily="18" charset="0"/>
              </a:rPr>
              <a:t>        during 2-week residency </a:t>
            </a:r>
            <a:br>
              <a:rPr lang="en-US" sz="2000" i="0" dirty="0">
                <a:solidFill>
                  <a:schemeClr val="bg1"/>
                </a:solidFill>
                <a:effectLst/>
                <a:latin typeface="+mn-lt"/>
                <a:ea typeface="Times New Roman" panose="02020603050405020304" pitchFamily="18" charset="0"/>
              </a:rPr>
            </a:br>
            <a:br>
              <a:rPr lang="en-US" sz="2000" i="0" dirty="0">
                <a:solidFill>
                  <a:schemeClr val="bg1"/>
                </a:solidFill>
                <a:effectLst/>
                <a:latin typeface="+mn-lt"/>
                <a:ea typeface="Times New Roman" panose="02020603050405020304" pitchFamily="18" charset="0"/>
              </a:rPr>
            </a:br>
            <a:r>
              <a:rPr lang="en-US" sz="2000" i="0" dirty="0">
                <a:solidFill>
                  <a:schemeClr val="bg1"/>
                </a:solidFill>
                <a:effectLst/>
                <a:latin typeface="+mn-lt"/>
                <a:ea typeface="Times New Roman" panose="02020603050405020304" pitchFamily="18" charset="0"/>
              </a:rPr>
              <a:t>100-page summary of results.</a:t>
            </a:r>
            <a:br>
              <a:rPr lang="en-US" sz="2400" b="1" i="0" dirty="0">
                <a:solidFill>
                  <a:schemeClr val="bg1"/>
                </a:solidFill>
                <a:latin typeface="Gill Sans MT" panose="020B0502020104020203" pitchFamily="34" charset="0"/>
              </a:rPr>
            </a:br>
            <a:endParaRPr lang="en-US" sz="2400" b="1" i="0" dirty="0">
              <a:solidFill>
                <a:schemeClr val="bg1"/>
              </a:solidFill>
              <a:latin typeface="Gill Sans MT" panose="020B0502020104020203" pitchFamily="34" charset="0"/>
            </a:endParaRPr>
          </a:p>
        </p:txBody>
      </p:sp>
      <p:pic>
        <p:nvPicPr>
          <p:cNvPr id="3" name="Picture 2">
            <a:extLst>
              <a:ext uri="{FF2B5EF4-FFF2-40B4-BE49-F238E27FC236}">
                <a16:creationId xmlns:a16="http://schemas.microsoft.com/office/drawing/2014/main" id="{33882089-BBAC-2935-EF66-3FA60C10866B}"/>
              </a:ext>
            </a:extLst>
          </p:cNvPr>
          <p:cNvPicPr>
            <a:picLocks noChangeAspect="1"/>
          </p:cNvPicPr>
          <p:nvPr/>
        </p:nvPicPr>
        <p:blipFill>
          <a:blip r:embed="rId3"/>
          <a:stretch>
            <a:fillRect/>
          </a:stretch>
        </p:blipFill>
        <p:spPr>
          <a:xfrm>
            <a:off x="7825991" y="0"/>
            <a:ext cx="4366009" cy="6858000"/>
          </a:xfrm>
          <a:prstGeom prst="rect">
            <a:avLst/>
          </a:prstGeom>
        </p:spPr>
      </p:pic>
      <p:sp>
        <p:nvSpPr>
          <p:cNvPr id="5" name="TextBox 4">
            <a:extLst>
              <a:ext uri="{FF2B5EF4-FFF2-40B4-BE49-F238E27FC236}">
                <a16:creationId xmlns:a16="http://schemas.microsoft.com/office/drawing/2014/main" id="{546C5503-F846-CD3C-4E0D-E2AD460AD6FA}"/>
              </a:ext>
            </a:extLst>
          </p:cNvPr>
          <p:cNvSpPr txBox="1"/>
          <p:nvPr/>
        </p:nvSpPr>
        <p:spPr>
          <a:xfrm>
            <a:off x="4485895" y="5595289"/>
            <a:ext cx="3220210" cy="246221"/>
          </a:xfrm>
          <a:prstGeom prst="rect">
            <a:avLst/>
          </a:prstGeom>
          <a:noFill/>
        </p:spPr>
        <p:txBody>
          <a:bodyPr wrap="square">
            <a:spAutoFit/>
          </a:bodyPr>
          <a:lstStyle/>
          <a:p>
            <a:r>
              <a:rPr lang="en-US" sz="1000" dirty="0"/>
              <a:t>https://apps.ecology.wa.gov/cleanupsearch/site/3657</a:t>
            </a:r>
          </a:p>
        </p:txBody>
      </p:sp>
    </p:spTree>
    <p:extLst>
      <p:ext uri="{BB962C8B-B14F-4D97-AF65-F5344CB8AC3E}">
        <p14:creationId xmlns:p14="http://schemas.microsoft.com/office/powerpoint/2010/main" val="23236261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8E8C31-D3E9-621A-0013-3731D81E6540}"/>
              </a:ext>
            </a:extLst>
          </p:cNvPr>
          <p:cNvPicPr>
            <a:picLocks noChangeAspect="1"/>
          </p:cNvPicPr>
          <p:nvPr/>
        </p:nvPicPr>
        <p:blipFill>
          <a:blip r:embed="rId2">
            <a:alphaModFix amt="25000"/>
          </a:blip>
          <a:stretch>
            <a:fillRect/>
          </a:stretch>
        </p:blipFill>
        <p:spPr>
          <a:xfrm>
            <a:off x="0" y="6104237"/>
            <a:ext cx="12192000" cy="753763"/>
          </a:xfrm>
          <a:prstGeom prst="rect">
            <a:avLst/>
          </a:prstGeom>
        </p:spPr>
      </p:pic>
      <p:sp>
        <p:nvSpPr>
          <p:cNvPr id="2" name="Title 1">
            <a:extLst>
              <a:ext uri="{FF2B5EF4-FFF2-40B4-BE49-F238E27FC236}">
                <a16:creationId xmlns:a16="http://schemas.microsoft.com/office/drawing/2014/main" id="{E21908BA-89A9-6202-9184-530551B1F3DD}"/>
              </a:ext>
            </a:extLst>
          </p:cNvPr>
          <p:cNvSpPr>
            <a:spLocks noGrp="1"/>
          </p:cNvSpPr>
          <p:nvPr>
            <p:ph type="title"/>
          </p:nvPr>
        </p:nvSpPr>
        <p:spPr>
          <a:xfrm>
            <a:off x="294774" y="369332"/>
            <a:ext cx="5039226" cy="5144500"/>
          </a:xfrm>
        </p:spPr>
        <p:txBody>
          <a:bodyPr>
            <a:normAutofit/>
          </a:bodyPr>
          <a:lstStyle/>
          <a:p>
            <a:pPr>
              <a:lnSpc>
                <a:spcPct val="100000"/>
              </a:lnSpc>
              <a:spcBef>
                <a:spcPts val="600"/>
              </a:spcBef>
              <a:spcAft>
                <a:spcPts val="600"/>
              </a:spcAft>
            </a:pPr>
            <a:br>
              <a:rPr lang="en-US" sz="2000" i="0" dirty="0">
                <a:latin typeface="Gill Sans MT" panose="020B0502020104020203" pitchFamily="34" charset="0"/>
              </a:rPr>
            </a:br>
            <a:endParaRPr lang="en-US" sz="2000" i="0" dirty="0">
              <a:solidFill>
                <a:schemeClr val="tx1"/>
              </a:solidFill>
              <a:latin typeface="Gill Sans MT" panose="020B0502020104020203" pitchFamily="34" charset="0"/>
            </a:endParaRPr>
          </a:p>
        </p:txBody>
      </p:sp>
      <p:pic>
        <p:nvPicPr>
          <p:cNvPr id="3" name="Picture 2">
            <a:extLst>
              <a:ext uri="{FF2B5EF4-FFF2-40B4-BE49-F238E27FC236}">
                <a16:creationId xmlns:a16="http://schemas.microsoft.com/office/drawing/2014/main" id="{AC89670E-7011-9156-0C0B-426CD920C4AE}"/>
              </a:ext>
            </a:extLst>
          </p:cNvPr>
          <p:cNvPicPr>
            <a:picLocks noChangeAspect="1"/>
          </p:cNvPicPr>
          <p:nvPr/>
        </p:nvPicPr>
        <p:blipFill>
          <a:blip r:embed="rId3"/>
          <a:stretch>
            <a:fillRect/>
          </a:stretch>
        </p:blipFill>
        <p:spPr>
          <a:xfrm>
            <a:off x="6681537" y="439675"/>
            <a:ext cx="5508931" cy="6134400"/>
          </a:xfrm>
          <a:prstGeom prst="rect">
            <a:avLst/>
          </a:prstGeom>
        </p:spPr>
      </p:pic>
      <p:sp>
        <p:nvSpPr>
          <p:cNvPr id="5" name="TextBox 4">
            <a:extLst>
              <a:ext uri="{FF2B5EF4-FFF2-40B4-BE49-F238E27FC236}">
                <a16:creationId xmlns:a16="http://schemas.microsoft.com/office/drawing/2014/main" id="{35B45B11-6366-0176-13CE-F45A36BB8786}"/>
              </a:ext>
            </a:extLst>
          </p:cNvPr>
          <p:cNvSpPr txBox="1"/>
          <p:nvPr/>
        </p:nvSpPr>
        <p:spPr>
          <a:xfrm>
            <a:off x="121820" y="6118040"/>
            <a:ext cx="6825518" cy="246221"/>
          </a:xfrm>
          <a:prstGeom prst="rect">
            <a:avLst/>
          </a:prstGeom>
          <a:noFill/>
        </p:spPr>
        <p:txBody>
          <a:bodyPr wrap="square">
            <a:spAutoFit/>
          </a:bodyPr>
          <a:lstStyle/>
          <a:p>
            <a:r>
              <a:rPr lang="en-US" sz="1000" dirty="0"/>
              <a:t>https://ecology.wa.gov/spills-cleanup/contamination-cleanup/cleanup-sites/tacoma-smelter/history-and-studies</a:t>
            </a:r>
          </a:p>
        </p:txBody>
      </p:sp>
      <p:sp>
        <p:nvSpPr>
          <p:cNvPr id="7" name="TextBox 6">
            <a:extLst>
              <a:ext uri="{FF2B5EF4-FFF2-40B4-BE49-F238E27FC236}">
                <a16:creationId xmlns:a16="http://schemas.microsoft.com/office/drawing/2014/main" id="{1BDFE6B0-247F-24C3-9D23-E35D6C01099D}"/>
              </a:ext>
            </a:extLst>
          </p:cNvPr>
          <p:cNvSpPr txBox="1"/>
          <p:nvPr/>
        </p:nvSpPr>
        <p:spPr>
          <a:xfrm>
            <a:off x="8443162" y="0"/>
            <a:ext cx="6142120" cy="369332"/>
          </a:xfrm>
          <a:prstGeom prst="rect">
            <a:avLst/>
          </a:prstGeom>
          <a:noFill/>
        </p:spPr>
        <p:txBody>
          <a:bodyPr wrap="square">
            <a:spAutoFit/>
          </a:bodyPr>
          <a:lstStyle/>
          <a:p>
            <a:r>
              <a:rPr lang="en-US" sz="1800" b="1" i="1" dirty="0">
                <a:solidFill>
                  <a:srgbClr val="333333"/>
                </a:solidFill>
                <a:effectLst/>
              </a:rPr>
              <a:t>Ruston / </a:t>
            </a:r>
            <a:r>
              <a:rPr lang="en-US" b="1" i="1" dirty="0" err="1">
                <a:solidFill>
                  <a:srgbClr val="333333"/>
                </a:solidFill>
              </a:rPr>
              <a:t>NorthTacoma</a:t>
            </a:r>
            <a:r>
              <a:rPr lang="en-US" b="1" i="1" dirty="0">
                <a:solidFill>
                  <a:srgbClr val="333333"/>
                </a:solidFill>
              </a:rPr>
              <a:t> </a:t>
            </a:r>
            <a:r>
              <a:rPr lang="en-US" sz="1800" b="1" i="1" dirty="0">
                <a:solidFill>
                  <a:srgbClr val="333333"/>
                </a:solidFill>
                <a:effectLst/>
              </a:rPr>
              <a:t>Study Area </a:t>
            </a:r>
            <a:endParaRPr lang="en-US" b="1" i="1" dirty="0"/>
          </a:p>
        </p:txBody>
      </p:sp>
      <p:sp>
        <p:nvSpPr>
          <p:cNvPr id="9" name="TextBox 8">
            <a:extLst>
              <a:ext uri="{FF2B5EF4-FFF2-40B4-BE49-F238E27FC236}">
                <a16:creationId xmlns:a16="http://schemas.microsoft.com/office/drawing/2014/main" id="{150AD124-3B78-0CE0-4711-74DF03D801C5}"/>
              </a:ext>
            </a:extLst>
          </p:cNvPr>
          <p:cNvSpPr txBox="1"/>
          <p:nvPr/>
        </p:nvSpPr>
        <p:spPr>
          <a:xfrm>
            <a:off x="121820" y="199942"/>
            <a:ext cx="6345154" cy="5847755"/>
          </a:xfrm>
          <a:prstGeom prst="rect">
            <a:avLst/>
          </a:prstGeom>
          <a:solidFill>
            <a:schemeClr val="accent2">
              <a:lumMod val="75000"/>
            </a:schemeClr>
          </a:solidFill>
        </p:spPr>
        <p:txBody>
          <a:bodyPr wrap="square">
            <a:spAutoFit/>
          </a:bodyPr>
          <a:lstStyle/>
          <a:p>
            <a:pPr marL="0" marR="0">
              <a:spcAft>
                <a:spcPts val="600"/>
              </a:spcAft>
            </a:pPr>
            <a:r>
              <a:rPr lang="en-US" sz="2400" b="1" dirty="0">
                <a:solidFill>
                  <a:schemeClr val="bg1"/>
                </a:solidFill>
                <a:effectLst/>
                <a:ea typeface="Times New Roman" panose="02020603050405020304" pitchFamily="18" charset="0"/>
              </a:rPr>
              <a:t>Findings:  </a:t>
            </a:r>
          </a:p>
          <a:p>
            <a:pPr marL="457200" marR="0" indent="-457200">
              <a:spcAft>
                <a:spcPts val="600"/>
              </a:spcAft>
              <a:buAutoNum type="arabicPeriod"/>
            </a:pPr>
            <a:r>
              <a:rPr lang="en-US" sz="2000" b="1" dirty="0">
                <a:solidFill>
                  <a:srgbClr val="FFFF00"/>
                </a:solidFill>
                <a:effectLst/>
                <a:ea typeface="Times New Roman" panose="02020603050405020304" pitchFamily="18" charset="0"/>
              </a:rPr>
              <a:t>Sense of uncertainty</a:t>
            </a:r>
          </a:p>
          <a:p>
            <a:pPr marL="457200" marR="0" indent="-457200">
              <a:spcAft>
                <a:spcPts val="600"/>
              </a:spcAft>
              <a:buAutoNum type="arabicPeriod"/>
            </a:pPr>
            <a:r>
              <a:rPr lang="en-US" sz="2000" dirty="0">
                <a:solidFill>
                  <a:schemeClr val="bg1"/>
                </a:solidFill>
                <a:effectLst/>
                <a:ea typeface="Times New Roman" panose="02020603050405020304" pitchFamily="18" charset="0"/>
              </a:rPr>
              <a:t>Experience influences perception</a:t>
            </a:r>
          </a:p>
          <a:p>
            <a:pPr marL="457200" marR="0" indent="-457200">
              <a:spcAft>
                <a:spcPts val="600"/>
              </a:spcAft>
              <a:buAutoNum type="arabicPeriod"/>
            </a:pPr>
            <a:r>
              <a:rPr lang="en-US" sz="2000" b="1" dirty="0">
                <a:solidFill>
                  <a:srgbClr val="FFFF00"/>
                </a:solidFill>
                <a:ea typeface="Times New Roman" panose="02020603050405020304" pitchFamily="18" charset="0"/>
              </a:rPr>
              <a:t>Environmental stigma</a:t>
            </a:r>
          </a:p>
          <a:p>
            <a:pPr marL="457200" marR="0" indent="-457200">
              <a:spcAft>
                <a:spcPts val="600"/>
              </a:spcAft>
              <a:buAutoNum type="arabicPeriod"/>
            </a:pPr>
            <a:r>
              <a:rPr lang="en-US" sz="2000" b="1" dirty="0" err="1">
                <a:solidFill>
                  <a:srgbClr val="FFFF00"/>
                </a:solidFill>
                <a:effectLst/>
                <a:ea typeface="Times New Roman" panose="02020603050405020304" pitchFamily="18" charset="0"/>
              </a:rPr>
              <a:t>Lifestrain</a:t>
            </a:r>
            <a:r>
              <a:rPr lang="en-US" sz="2000" b="1" dirty="0">
                <a:solidFill>
                  <a:srgbClr val="FFFF00"/>
                </a:solidFill>
                <a:effectLst/>
                <a:ea typeface="Times New Roman" panose="02020603050405020304" pitchFamily="18" charset="0"/>
              </a:rPr>
              <a:t> / </a:t>
            </a:r>
            <a:r>
              <a:rPr lang="en-US" sz="2000" b="1" dirty="0">
                <a:solidFill>
                  <a:srgbClr val="FFFF00"/>
                </a:solidFill>
                <a:ea typeface="Times New Roman" panose="02020603050405020304" pitchFamily="18" charset="0"/>
              </a:rPr>
              <a:t>stress / coping / disruption</a:t>
            </a:r>
          </a:p>
          <a:p>
            <a:pPr marL="457200" marR="0" indent="-457200">
              <a:spcAft>
                <a:spcPts val="600"/>
              </a:spcAft>
              <a:buAutoNum type="arabicPeriod"/>
            </a:pPr>
            <a:r>
              <a:rPr lang="en-US" sz="2000" dirty="0">
                <a:solidFill>
                  <a:schemeClr val="bg1"/>
                </a:solidFill>
                <a:ea typeface="Times New Roman" panose="02020603050405020304" pitchFamily="18" charset="0"/>
              </a:rPr>
              <a:t>Anticipatory f</a:t>
            </a:r>
            <a:r>
              <a:rPr lang="en-US" sz="2000" dirty="0">
                <a:solidFill>
                  <a:schemeClr val="bg1"/>
                </a:solidFill>
                <a:effectLst/>
                <a:ea typeface="Times New Roman" panose="02020603050405020304" pitchFamily="18" charset="0"/>
              </a:rPr>
              <a:t>ear</a:t>
            </a:r>
          </a:p>
          <a:p>
            <a:pPr marL="457200" marR="0" indent="-457200">
              <a:spcAft>
                <a:spcPts val="600"/>
              </a:spcAft>
              <a:buAutoNum type="arabicPeriod"/>
            </a:pPr>
            <a:r>
              <a:rPr lang="en-US" sz="2000" b="1" dirty="0">
                <a:solidFill>
                  <a:srgbClr val="FFFF00"/>
                </a:solidFill>
                <a:ea typeface="Times New Roman" panose="02020603050405020304" pitchFamily="18" charset="0"/>
              </a:rPr>
              <a:t>Lifestyle impact / Precautions</a:t>
            </a:r>
            <a:r>
              <a:rPr lang="en-US" sz="2000" b="1" dirty="0">
                <a:solidFill>
                  <a:schemeClr val="bg1"/>
                </a:solidFill>
                <a:ea typeface="Times New Roman" panose="02020603050405020304" pitchFamily="18" charset="0"/>
              </a:rPr>
              <a:t> </a:t>
            </a:r>
            <a:endParaRPr lang="en-US" sz="2000" b="1" dirty="0">
              <a:solidFill>
                <a:srgbClr val="FFFF00"/>
              </a:solidFill>
              <a:ea typeface="Times New Roman" panose="02020603050405020304" pitchFamily="18" charset="0"/>
            </a:endParaRPr>
          </a:p>
          <a:p>
            <a:pPr marL="457200" marR="0" indent="-457200">
              <a:spcAft>
                <a:spcPts val="600"/>
              </a:spcAft>
              <a:buAutoNum type="arabicPeriod"/>
            </a:pPr>
            <a:r>
              <a:rPr lang="en-US" sz="2000" dirty="0">
                <a:solidFill>
                  <a:schemeClr val="bg1"/>
                </a:solidFill>
                <a:effectLst/>
                <a:ea typeface="Times New Roman" panose="02020603050405020304" pitchFamily="18" charset="0"/>
              </a:rPr>
              <a:t>Adv</a:t>
            </a:r>
            <a:r>
              <a:rPr lang="en-US" sz="2000" dirty="0">
                <a:solidFill>
                  <a:schemeClr val="bg1"/>
                </a:solidFill>
                <a:ea typeface="Times New Roman" panose="02020603050405020304" pitchFamily="18" charset="0"/>
              </a:rPr>
              <a:t>erse impacts from cleanup </a:t>
            </a:r>
          </a:p>
          <a:p>
            <a:pPr marL="457200" marR="0" indent="-457200">
              <a:spcAft>
                <a:spcPts val="600"/>
              </a:spcAft>
              <a:buAutoNum type="arabicPeriod"/>
            </a:pPr>
            <a:r>
              <a:rPr lang="en-US" sz="2000" dirty="0">
                <a:solidFill>
                  <a:schemeClr val="bg1"/>
                </a:solidFill>
                <a:effectLst/>
                <a:ea typeface="Times New Roman" panose="02020603050405020304" pitchFamily="18" charset="0"/>
              </a:rPr>
              <a:t>Impacts on ‘</a:t>
            </a:r>
            <a:r>
              <a:rPr lang="en-US" sz="2000" dirty="0" err="1">
                <a:solidFill>
                  <a:schemeClr val="bg1"/>
                </a:solidFill>
                <a:effectLst/>
                <a:ea typeface="Times New Roman" panose="02020603050405020304" pitchFamily="18" charset="0"/>
              </a:rPr>
              <a:t>lifescape</a:t>
            </a:r>
            <a:r>
              <a:rPr lang="en-US" sz="2000" dirty="0">
                <a:solidFill>
                  <a:schemeClr val="bg1"/>
                </a:solidFill>
                <a:effectLst/>
                <a:ea typeface="Times New Roman" panose="02020603050405020304" pitchFamily="18" charset="0"/>
              </a:rPr>
              <a:t>’ </a:t>
            </a:r>
          </a:p>
          <a:p>
            <a:pPr marL="457200" marR="0" indent="-457200">
              <a:spcAft>
                <a:spcPts val="600"/>
              </a:spcAft>
              <a:buAutoNum type="arabicPeriod"/>
            </a:pPr>
            <a:r>
              <a:rPr lang="en-US" sz="2000" dirty="0">
                <a:solidFill>
                  <a:schemeClr val="bg1"/>
                </a:solidFill>
                <a:ea typeface="Times New Roman" panose="02020603050405020304" pitchFamily="18" charset="0"/>
              </a:rPr>
              <a:t>Health concerns </a:t>
            </a:r>
          </a:p>
          <a:p>
            <a:pPr marL="457200" marR="0" indent="-457200">
              <a:spcAft>
                <a:spcPts val="600"/>
              </a:spcAft>
              <a:buAutoNum type="arabicPeriod"/>
            </a:pPr>
            <a:r>
              <a:rPr lang="en-US" sz="2000" b="1" dirty="0">
                <a:solidFill>
                  <a:srgbClr val="FFFF00"/>
                </a:solidFill>
                <a:ea typeface="Times New Roman" panose="02020603050405020304" pitchFamily="18" charset="0"/>
              </a:rPr>
              <a:t>Lost sense of control </a:t>
            </a:r>
          </a:p>
          <a:p>
            <a:pPr marL="457200" marR="0" indent="-457200">
              <a:spcAft>
                <a:spcPts val="600"/>
              </a:spcAft>
              <a:buAutoNum type="arabicPeriod"/>
            </a:pPr>
            <a:r>
              <a:rPr lang="en-US" sz="2000" dirty="0">
                <a:solidFill>
                  <a:schemeClr val="bg1"/>
                </a:solidFill>
                <a:effectLst/>
                <a:ea typeface="Times New Roman" panose="02020603050405020304" pitchFamily="18" charset="0"/>
              </a:rPr>
              <a:t>Inversion of Home (no longer ‘safe’)</a:t>
            </a:r>
          </a:p>
          <a:p>
            <a:pPr marL="457200" marR="0" indent="-457200">
              <a:spcAft>
                <a:spcPts val="600"/>
              </a:spcAft>
              <a:buAutoNum type="arabicPeriod"/>
            </a:pPr>
            <a:r>
              <a:rPr lang="en-US" sz="2000" dirty="0">
                <a:solidFill>
                  <a:schemeClr val="bg1"/>
                </a:solidFill>
                <a:ea typeface="Times New Roman" panose="02020603050405020304" pitchFamily="18" charset="0"/>
              </a:rPr>
              <a:t>Environment means danger </a:t>
            </a:r>
          </a:p>
          <a:p>
            <a:pPr marL="457200" marR="0" indent="-457200">
              <a:spcAft>
                <a:spcPts val="600"/>
              </a:spcAft>
              <a:buAutoNum type="arabicPeriod"/>
            </a:pPr>
            <a:r>
              <a:rPr lang="en-US" sz="2000" b="1" dirty="0">
                <a:solidFill>
                  <a:srgbClr val="FFFF00"/>
                </a:solidFill>
                <a:effectLst/>
                <a:ea typeface="Times New Roman" panose="02020603050405020304" pitchFamily="18" charset="0"/>
              </a:rPr>
              <a:t>Distrust of government &amp; industry &amp; others  </a:t>
            </a:r>
          </a:p>
          <a:p>
            <a:pPr marL="0" marR="0" indent="457200"/>
            <a:endParaRPr lang="en-US" sz="2000" i="1" dirty="0">
              <a:solidFill>
                <a:schemeClr val="bg1"/>
              </a:solidFill>
              <a:effectLst/>
              <a:latin typeface="Gill Sans MT" panose="020B0502020104020203" pitchFamily="34" charset="0"/>
              <a:ea typeface="Times New Roman" panose="02020603050405020304" pitchFamily="18" charset="0"/>
            </a:endParaRPr>
          </a:p>
        </p:txBody>
      </p:sp>
    </p:spTree>
    <p:extLst>
      <p:ext uri="{BB962C8B-B14F-4D97-AF65-F5344CB8AC3E}">
        <p14:creationId xmlns:p14="http://schemas.microsoft.com/office/powerpoint/2010/main" val="34006568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6AABE-3FC5-493B-C1F2-9AC17D80B05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473DBC5-F7CF-A2B9-6982-3D61F3B5BC2D}"/>
              </a:ext>
            </a:extLst>
          </p:cNvPr>
          <p:cNvPicPr>
            <a:picLocks noChangeAspect="1"/>
          </p:cNvPicPr>
          <p:nvPr/>
        </p:nvPicPr>
        <p:blipFill>
          <a:blip r:embed="rId2">
            <a:alphaModFix amt="25000"/>
          </a:blip>
          <a:stretch>
            <a:fillRect/>
          </a:stretch>
        </p:blipFill>
        <p:spPr>
          <a:xfrm>
            <a:off x="0" y="6104237"/>
            <a:ext cx="12192000" cy="753763"/>
          </a:xfrm>
          <a:prstGeom prst="rect">
            <a:avLst/>
          </a:prstGeom>
        </p:spPr>
      </p:pic>
      <p:sp>
        <p:nvSpPr>
          <p:cNvPr id="2" name="Title 1">
            <a:extLst>
              <a:ext uri="{FF2B5EF4-FFF2-40B4-BE49-F238E27FC236}">
                <a16:creationId xmlns:a16="http://schemas.microsoft.com/office/drawing/2014/main" id="{25BF08F1-3B39-C0B5-53C0-9E233B577238}"/>
              </a:ext>
            </a:extLst>
          </p:cNvPr>
          <p:cNvSpPr>
            <a:spLocks noGrp="1"/>
          </p:cNvSpPr>
          <p:nvPr>
            <p:ph type="title"/>
          </p:nvPr>
        </p:nvSpPr>
        <p:spPr>
          <a:xfrm>
            <a:off x="294774" y="369332"/>
            <a:ext cx="5039226" cy="5144500"/>
          </a:xfrm>
        </p:spPr>
        <p:txBody>
          <a:bodyPr>
            <a:normAutofit/>
          </a:bodyPr>
          <a:lstStyle/>
          <a:p>
            <a:pPr>
              <a:lnSpc>
                <a:spcPct val="100000"/>
              </a:lnSpc>
              <a:spcBef>
                <a:spcPts val="600"/>
              </a:spcBef>
              <a:spcAft>
                <a:spcPts val="600"/>
              </a:spcAft>
            </a:pPr>
            <a:br>
              <a:rPr lang="en-US" sz="2000" i="0" dirty="0">
                <a:latin typeface="Gill Sans MT" panose="020B0502020104020203" pitchFamily="34" charset="0"/>
              </a:rPr>
            </a:br>
            <a:endParaRPr lang="en-US" sz="2000" i="0" dirty="0">
              <a:solidFill>
                <a:schemeClr val="tx1"/>
              </a:solidFill>
              <a:latin typeface="Gill Sans MT" panose="020B0502020104020203" pitchFamily="34" charset="0"/>
            </a:endParaRPr>
          </a:p>
        </p:txBody>
      </p:sp>
      <p:sp>
        <p:nvSpPr>
          <p:cNvPr id="9" name="TextBox 8">
            <a:extLst>
              <a:ext uri="{FF2B5EF4-FFF2-40B4-BE49-F238E27FC236}">
                <a16:creationId xmlns:a16="http://schemas.microsoft.com/office/drawing/2014/main" id="{7BDEBBD9-416C-54CD-3386-817F0FACF1E6}"/>
              </a:ext>
            </a:extLst>
          </p:cNvPr>
          <p:cNvSpPr txBox="1"/>
          <p:nvPr/>
        </p:nvSpPr>
        <p:spPr>
          <a:xfrm>
            <a:off x="270485" y="199942"/>
            <a:ext cx="5825516" cy="6201698"/>
          </a:xfrm>
          <a:prstGeom prst="rect">
            <a:avLst/>
          </a:prstGeom>
          <a:solidFill>
            <a:schemeClr val="accent2">
              <a:lumMod val="75000"/>
            </a:schemeClr>
          </a:solidFill>
        </p:spPr>
        <p:txBody>
          <a:bodyPr wrap="square">
            <a:spAutoFit/>
          </a:bodyPr>
          <a:lstStyle/>
          <a:p>
            <a:pPr marL="0" marR="0">
              <a:spcAft>
                <a:spcPts val="600"/>
              </a:spcAft>
            </a:pPr>
            <a:endParaRPr lang="en-US" sz="2000" b="1" i="1" dirty="0">
              <a:solidFill>
                <a:schemeClr val="bg1"/>
              </a:solidFill>
              <a:ea typeface="Times New Roman" panose="02020603050405020304" pitchFamily="18" charset="0"/>
            </a:endParaRPr>
          </a:p>
          <a:p>
            <a:pPr marL="0" marR="0">
              <a:spcAft>
                <a:spcPts val="600"/>
              </a:spcAft>
            </a:pPr>
            <a:r>
              <a:rPr lang="en-US" sz="2000" b="1" i="1" dirty="0">
                <a:solidFill>
                  <a:schemeClr val="bg1"/>
                </a:solidFill>
                <a:ea typeface="Times New Roman" panose="02020603050405020304" pitchFamily="18" charset="0"/>
              </a:rPr>
              <a:t>E</a:t>
            </a:r>
            <a:r>
              <a:rPr lang="en-US" sz="2000" b="1" i="1" dirty="0">
                <a:solidFill>
                  <a:schemeClr val="bg1"/>
                </a:solidFill>
                <a:effectLst/>
                <a:ea typeface="Times New Roman" panose="02020603050405020304" pitchFamily="18" charset="0"/>
              </a:rPr>
              <a:t>.g.</a:t>
            </a:r>
            <a:r>
              <a:rPr lang="en-US" sz="2000" b="1" dirty="0">
                <a:solidFill>
                  <a:schemeClr val="bg1"/>
                </a:solidFill>
                <a:effectLst/>
                <a:ea typeface="Times New Roman" panose="02020603050405020304" pitchFamily="18" charset="0"/>
              </a:rPr>
              <a:t>, </a:t>
            </a:r>
            <a:r>
              <a:rPr lang="en-US" sz="2400" b="1" dirty="0">
                <a:solidFill>
                  <a:schemeClr val="bg1"/>
                </a:solidFill>
                <a:effectLst/>
                <a:ea typeface="Times New Roman" panose="02020603050405020304" pitchFamily="18" charset="0"/>
              </a:rPr>
              <a:t>Finding 1:  </a:t>
            </a:r>
            <a:r>
              <a:rPr lang="en-US" sz="2400" b="1" dirty="0">
                <a:solidFill>
                  <a:srgbClr val="FFFF00"/>
                </a:solidFill>
                <a:effectLst/>
                <a:ea typeface="Times New Roman" panose="02020603050405020304" pitchFamily="18" charset="0"/>
              </a:rPr>
              <a:t>Uncertainty</a:t>
            </a:r>
          </a:p>
          <a:p>
            <a:pPr indent="457200">
              <a:spcAft>
                <a:spcPts val="900"/>
              </a:spcAft>
            </a:pPr>
            <a:r>
              <a:rPr lang="en-US" dirty="0">
                <a:solidFill>
                  <a:schemeClr val="bg1"/>
                </a:solidFill>
                <a:ea typeface="Times New Roman" panose="02020603050405020304" pitchFamily="18" charset="0"/>
              </a:rPr>
              <a:t>P</a:t>
            </a:r>
            <a:r>
              <a:rPr lang="en-US" dirty="0">
                <a:solidFill>
                  <a:schemeClr val="bg1"/>
                </a:solidFill>
                <a:effectLst/>
                <a:ea typeface="Times New Roman" panose="02020603050405020304" pitchFamily="18" charset="0"/>
              </a:rPr>
              <a:t>ervasive </a:t>
            </a:r>
            <a:r>
              <a:rPr lang="en-US" b="1" dirty="0">
                <a:solidFill>
                  <a:srgbClr val="FFFF00"/>
                </a:solidFill>
                <a:effectLst/>
                <a:ea typeface="Times New Roman" panose="02020603050405020304" pitchFamily="18" charset="0"/>
              </a:rPr>
              <a:t>uncertainty</a:t>
            </a:r>
            <a:r>
              <a:rPr lang="en-US" dirty="0">
                <a:solidFill>
                  <a:srgbClr val="FFFF00"/>
                </a:solidFill>
                <a:effectLst/>
                <a:ea typeface="Times New Roman" panose="02020603050405020304" pitchFamily="18" charset="0"/>
              </a:rPr>
              <a:t> </a:t>
            </a:r>
            <a:r>
              <a:rPr lang="en-US" sz="1800" dirty="0">
                <a:solidFill>
                  <a:schemeClr val="bg1"/>
                </a:solidFill>
                <a:effectLst/>
                <a:ea typeface="Times New Roman" panose="02020603050405020304" pitchFamily="18" charset="0"/>
              </a:rPr>
              <a:t>over location and effects of </a:t>
            </a:r>
            <a:r>
              <a:rPr lang="en-US" sz="1800" dirty="0">
                <a:solidFill>
                  <a:schemeClr val="bg1"/>
                </a:solidFill>
                <a:ea typeface="Times New Roman" panose="02020603050405020304" pitchFamily="18" charset="0"/>
              </a:rPr>
              <a:t>smelter</a:t>
            </a:r>
            <a:r>
              <a:rPr lang="en-US" sz="1800" dirty="0">
                <a:solidFill>
                  <a:schemeClr val="bg1"/>
                </a:solidFill>
                <a:effectLst/>
                <a:ea typeface="Times New Roman" panose="02020603050405020304" pitchFamily="18" charset="0"/>
              </a:rPr>
              <a:t> contamination </a:t>
            </a:r>
            <a:r>
              <a:rPr lang="en-US" sz="1800" b="1" dirty="0">
                <a:solidFill>
                  <a:srgbClr val="FFFF00"/>
                </a:solidFill>
                <a:effectLst/>
                <a:ea typeface="Times New Roman" panose="02020603050405020304" pitchFamily="18" charset="0"/>
              </a:rPr>
              <a:t>reduced residents’ ability to cope effectively, enhancing stress</a:t>
            </a:r>
            <a:r>
              <a:rPr lang="en-US" sz="1800" dirty="0">
                <a:solidFill>
                  <a:srgbClr val="FFFF00"/>
                </a:solidFill>
                <a:effectLst/>
                <a:ea typeface="Times New Roman" panose="02020603050405020304" pitchFamily="18" charset="0"/>
              </a:rPr>
              <a:t>.</a:t>
            </a:r>
            <a:r>
              <a:rPr lang="en-US" sz="1800" dirty="0">
                <a:solidFill>
                  <a:schemeClr val="bg1"/>
                </a:solidFill>
                <a:effectLst/>
                <a:ea typeface="Times New Roman" panose="02020603050405020304" pitchFamily="18" charset="0"/>
              </a:rPr>
              <a:t> </a:t>
            </a:r>
          </a:p>
          <a:p>
            <a:pPr indent="457200">
              <a:spcAft>
                <a:spcPts val="900"/>
              </a:spcAft>
            </a:pPr>
            <a:r>
              <a:rPr lang="en-US" sz="1800" dirty="0">
                <a:solidFill>
                  <a:schemeClr val="bg1"/>
                </a:solidFill>
                <a:effectLst/>
                <a:ea typeface="Times New Roman" panose="02020603050405020304" pitchFamily="18" charset="0"/>
              </a:rPr>
              <a:t>Information vacuum allowed for </a:t>
            </a:r>
            <a:r>
              <a:rPr lang="en-US" sz="1800" b="1" dirty="0">
                <a:solidFill>
                  <a:srgbClr val="FFFF00"/>
                </a:solidFill>
                <a:effectLst/>
                <a:ea typeface="Times New Roman" panose="02020603050405020304" pitchFamily="18" charset="0"/>
              </a:rPr>
              <a:t>divergent interpret-</a:t>
            </a:r>
            <a:r>
              <a:rPr lang="en-US" sz="1800" b="1" dirty="0" err="1">
                <a:solidFill>
                  <a:srgbClr val="FFFF00"/>
                </a:solidFill>
                <a:effectLst/>
                <a:ea typeface="Times New Roman" panose="02020603050405020304" pitchFamily="18" charset="0"/>
              </a:rPr>
              <a:t>ations</a:t>
            </a:r>
            <a:r>
              <a:rPr lang="en-US" sz="1800" dirty="0">
                <a:solidFill>
                  <a:schemeClr val="bg1"/>
                </a:solidFill>
                <a:effectLst/>
                <a:ea typeface="Times New Roman" panose="02020603050405020304" pitchFamily="18" charset="0"/>
              </a:rPr>
              <a:t>,</a:t>
            </a:r>
            <a:r>
              <a:rPr lang="en-US" sz="1800" dirty="0">
                <a:solidFill>
                  <a:srgbClr val="FFFF00"/>
                </a:solidFill>
                <a:effectLst/>
                <a:ea typeface="Times New Roman" panose="02020603050405020304" pitchFamily="18" charset="0"/>
              </a:rPr>
              <a:t> </a:t>
            </a:r>
            <a:r>
              <a:rPr lang="en-US" sz="1800" dirty="0">
                <a:solidFill>
                  <a:schemeClr val="bg1"/>
                </a:solidFill>
                <a:effectLst/>
                <a:ea typeface="Times New Roman" panose="02020603050405020304" pitchFamily="18" charset="0"/>
              </a:rPr>
              <a:t>making it easy for existing beliefs about ASARCO and risk to determine residents</a:t>
            </a:r>
            <a:r>
              <a:rPr lang="en-US" sz="1800" dirty="0">
                <a:solidFill>
                  <a:schemeClr val="bg1"/>
                </a:solidFill>
                <a:ea typeface="Times New Roman" panose="02020603050405020304" pitchFamily="18" charset="0"/>
              </a:rPr>
              <a:t>'</a:t>
            </a:r>
            <a:r>
              <a:rPr lang="en-US" sz="1800" dirty="0">
                <a:solidFill>
                  <a:schemeClr val="bg1"/>
                </a:solidFill>
                <a:effectLst/>
                <a:ea typeface="Times New Roman" panose="02020603050405020304" pitchFamily="18" charset="0"/>
              </a:rPr>
              <a:t> understanding of what was occurring.  </a:t>
            </a:r>
          </a:p>
          <a:p>
            <a:pPr marL="0" marR="0"/>
            <a:r>
              <a:rPr lang="en-US" dirty="0">
                <a:solidFill>
                  <a:srgbClr val="FFFF00"/>
                </a:solidFill>
                <a:ea typeface="Times New Roman" panose="02020603050405020304" pitchFamily="18" charset="0"/>
              </a:rPr>
              <a:t>          </a:t>
            </a:r>
            <a:r>
              <a:rPr lang="en-US" dirty="0">
                <a:solidFill>
                  <a:schemeClr val="bg1"/>
                </a:solidFill>
                <a:ea typeface="Times New Roman" panose="02020603050405020304" pitchFamily="18" charset="0"/>
              </a:rPr>
              <a:t>C</a:t>
            </a:r>
            <a:r>
              <a:rPr lang="en-US" dirty="0">
                <a:solidFill>
                  <a:schemeClr val="bg1"/>
                </a:solidFill>
                <a:effectLst/>
                <a:ea typeface="Times New Roman" panose="02020603050405020304" pitchFamily="18" charset="0"/>
              </a:rPr>
              <a:t>leanup introduced </a:t>
            </a:r>
            <a:r>
              <a:rPr lang="en-US" b="1" dirty="0">
                <a:solidFill>
                  <a:srgbClr val="FFFF00"/>
                </a:solidFill>
                <a:effectLst/>
                <a:ea typeface="Times New Roman" panose="02020603050405020304" pitchFamily="18" charset="0"/>
              </a:rPr>
              <a:t>new uncertainties</a:t>
            </a:r>
            <a:r>
              <a:rPr lang="en-US" dirty="0">
                <a:solidFill>
                  <a:schemeClr val="bg1"/>
                </a:solidFill>
                <a:effectLst/>
                <a:ea typeface="Times New Roman" panose="02020603050405020304" pitchFamily="18" charset="0"/>
              </a:rPr>
              <a:t>. </a:t>
            </a:r>
          </a:p>
          <a:p>
            <a:pPr marL="0" marR="0"/>
            <a:endParaRPr lang="en-US" dirty="0">
              <a:solidFill>
                <a:schemeClr val="bg1"/>
              </a:solidFill>
              <a:effectLst/>
              <a:ea typeface="Times New Roman" panose="02020603050405020304" pitchFamily="18" charset="0"/>
            </a:endParaRPr>
          </a:p>
          <a:p>
            <a:pPr marL="0" marR="0">
              <a:spcAft>
                <a:spcPts val="600"/>
              </a:spcAft>
            </a:pPr>
            <a:r>
              <a:rPr lang="en-US" i="1" dirty="0">
                <a:solidFill>
                  <a:schemeClr val="bg1"/>
                </a:solidFill>
                <a:effectLst/>
                <a:ea typeface="Times New Roman" panose="02020603050405020304" pitchFamily="18" charset="0"/>
                <a:cs typeface="Courier"/>
              </a:rPr>
              <a:t>          Until I get hard evidence as to the risks for my daughter, I don't feel comfortable letting her play around the dirt.</a:t>
            </a:r>
            <a:r>
              <a:rPr lang="en-US" i="1" dirty="0">
                <a:solidFill>
                  <a:schemeClr val="bg1"/>
                </a:solidFill>
                <a:effectLst/>
                <a:ea typeface="Times New Roman" panose="02020603050405020304" pitchFamily="18" charset="0"/>
              </a:rPr>
              <a:t> </a:t>
            </a:r>
            <a:endParaRPr lang="en-US" i="1" dirty="0">
              <a:solidFill>
                <a:schemeClr val="bg1"/>
              </a:solidFill>
            </a:endParaRPr>
          </a:p>
          <a:p>
            <a:pPr marL="0" marR="0">
              <a:spcAft>
                <a:spcPts val="600"/>
              </a:spcAft>
            </a:pPr>
            <a:r>
              <a:rPr lang="en-US" i="1" dirty="0">
                <a:solidFill>
                  <a:schemeClr val="bg1"/>
                </a:solidFill>
                <a:effectLst/>
                <a:ea typeface="Times New Roman" panose="02020603050405020304" pitchFamily="18" charset="0"/>
              </a:rPr>
              <a:t>         EPA says lead is dangerous and Asarco says it isn’t.  Who do I believe? I am not expert. Meanwhile, I have to take precautions.</a:t>
            </a:r>
          </a:p>
          <a:p>
            <a:pPr marL="0" marR="0"/>
            <a:r>
              <a:rPr lang="en-US" i="1" dirty="0">
                <a:solidFill>
                  <a:schemeClr val="bg1"/>
                </a:solidFill>
                <a:ea typeface="Times New Roman" panose="02020603050405020304" pitchFamily="18" charset="0"/>
              </a:rPr>
              <a:t>         Should I eat from my garden?</a:t>
            </a:r>
          </a:p>
          <a:p>
            <a:pPr marL="0" marR="0"/>
            <a:endParaRPr lang="en-US" sz="1000" i="1" dirty="0">
              <a:solidFill>
                <a:schemeClr val="bg1"/>
              </a:solidFill>
              <a:ea typeface="Times New Roman" panose="02020603050405020304" pitchFamily="18" charset="0"/>
            </a:endParaRPr>
          </a:p>
          <a:p>
            <a:pPr marL="0" marR="0"/>
            <a:endParaRPr lang="en-US" sz="1000" i="1" dirty="0">
              <a:solidFill>
                <a:schemeClr val="bg1"/>
              </a:solidFill>
              <a:ea typeface="Times New Roman" panose="02020603050405020304" pitchFamily="18" charset="0"/>
            </a:endParaRPr>
          </a:p>
          <a:p>
            <a:pPr marL="0" marR="0"/>
            <a:endParaRPr lang="en-US" sz="1000" i="1" dirty="0">
              <a:solidFill>
                <a:schemeClr val="bg1"/>
              </a:solidFill>
              <a:ea typeface="Times New Roman" panose="02020603050405020304" pitchFamily="18" charset="0"/>
            </a:endParaRPr>
          </a:p>
        </p:txBody>
      </p:sp>
      <p:sp>
        <p:nvSpPr>
          <p:cNvPr id="4" name="Title 1">
            <a:extLst>
              <a:ext uri="{FF2B5EF4-FFF2-40B4-BE49-F238E27FC236}">
                <a16:creationId xmlns:a16="http://schemas.microsoft.com/office/drawing/2014/main" id="{5251A222-F3D1-1352-E616-FB3DA8C90E67}"/>
              </a:ext>
            </a:extLst>
          </p:cNvPr>
          <p:cNvSpPr txBox="1">
            <a:spLocks/>
          </p:cNvSpPr>
          <p:nvPr/>
        </p:nvSpPr>
        <p:spPr>
          <a:xfrm>
            <a:off x="6293243" y="199942"/>
            <a:ext cx="5628272" cy="6206258"/>
          </a:xfrm>
          <a:prstGeom prst="rect">
            <a:avLst/>
          </a:prstGeom>
          <a:solidFill>
            <a:schemeClr val="tx1">
              <a:lumMod val="75000"/>
              <a:lumOff val="25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100" b="1" i="1" dirty="0">
                <a:solidFill>
                  <a:schemeClr val="bg1"/>
                </a:solidFill>
                <a:latin typeface="+mn-lt"/>
                <a:ea typeface="Times New Roman" panose="02020603050405020304" pitchFamily="18" charset="0"/>
              </a:rPr>
              <a:t>E.g.</a:t>
            </a:r>
            <a:r>
              <a:rPr lang="en-US" sz="2100" b="1" dirty="0">
                <a:solidFill>
                  <a:schemeClr val="bg1"/>
                </a:solidFill>
                <a:latin typeface="+mn-lt"/>
                <a:ea typeface="Times New Roman" panose="02020603050405020304" pitchFamily="18" charset="0"/>
              </a:rPr>
              <a:t>, </a:t>
            </a:r>
            <a:r>
              <a:rPr lang="en-US" sz="2500" b="1" dirty="0">
                <a:solidFill>
                  <a:schemeClr val="bg1"/>
                </a:solidFill>
                <a:latin typeface="+mn-lt"/>
                <a:ea typeface="Times New Roman" panose="02020603050405020304" pitchFamily="18" charset="0"/>
              </a:rPr>
              <a:t>Finding 13: </a:t>
            </a:r>
            <a:r>
              <a:rPr lang="en-US" sz="2500" b="1" dirty="0">
                <a:solidFill>
                  <a:srgbClr val="FFFF00"/>
                </a:solidFill>
                <a:latin typeface="+mn-lt"/>
                <a:ea typeface="Times New Roman" panose="02020603050405020304" pitchFamily="18" charset="0"/>
              </a:rPr>
              <a:t>Distrust</a:t>
            </a:r>
            <a:br>
              <a:rPr lang="en-US" sz="2200" b="1" dirty="0">
                <a:solidFill>
                  <a:schemeClr val="bg1"/>
                </a:solidFill>
                <a:latin typeface="+mn-lt"/>
                <a:ea typeface="Times New Roman" panose="02020603050405020304" pitchFamily="18" charset="0"/>
              </a:rPr>
            </a:br>
            <a:br>
              <a:rPr lang="en-US" sz="1100" b="1" dirty="0">
                <a:solidFill>
                  <a:schemeClr val="bg1"/>
                </a:solidFill>
                <a:latin typeface="+mn-lt"/>
                <a:ea typeface="Times New Roman" panose="02020603050405020304" pitchFamily="18" charset="0"/>
              </a:rPr>
            </a:br>
            <a:r>
              <a:rPr lang="en-US" sz="1100" b="1" dirty="0">
                <a:solidFill>
                  <a:schemeClr val="bg1"/>
                </a:solidFill>
                <a:latin typeface="+mn-lt"/>
                <a:ea typeface="Times New Roman" panose="02020603050405020304" pitchFamily="18" charset="0"/>
              </a:rPr>
              <a:t>         </a:t>
            </a:r>
            <a:r>
              <a:rPr lang="en-US" sz="1800" dirty="0">
                <a:solidFill>
                  <a:schemeClr val="bg1"/>
                </a:solidFill>
                <a:latin typeface="+mn-lt"/>
                <a:ea typeface="Times New Roman" panose="02020603050405020304" pitchFamily="18" charset="0"/>
              </a:rPr>
              <a:t>Social distrust for ASARCO and especially </a:t>
            </a:r>
            <a:r>
              <a:rPr lang="en-US" sz="1800" b="1" dirty="0">
                <a:solidFill>
                  <a:srgbClr val="FFFF00"/>
                </a:solidFill>
                <a:latin typeface="+mn-lt"/>
                <a:ea typeface="Times New Roman" panose="02020603050405020304" pitchFamily="18" charset="0"/>
              </a:rPr>
              <a:t>for government.  </a:t>
            </a:r>
          </a:p>
          <a:p>
            <a:pPr>
              <a:lnSpc>
                <a:spcPct val="100000"/>
              </a:lnSpc>
            </a:pPr>
            <a:endParaRPr lang="en-US" sz="1000" dirty="0">
              <a:solidFill>
                <a:schemeClr val="bg1"/>
              </a:solidFill>
              <a:latin typeface="+mn-lt"/>
              <a:ea typeface="Times New Roman" panose="02020603050405020304" pitchFamily="18" charset="0"/>
            </a:endParaRPr>
          </a:p>
          <a:p>
            <a:pPr>
              <a:lnSpc>
                <a:spcPct val="100000"/>
              </a:lnSpc>
            </a:pPr>
            <a:r>
              <a:rPr lang="en-US" sz="1800" dirty="0">
                <a:solidFill>
                  <a:schemeClr val="bg1"/>
                </a:solidFill>
                <a:latin typeface="+mn-lt"/>
                <a:ea typeface="Times New Roman" panose="02020603050405020304" pitchFamily="18" charset="0"/>
              </a:rPr>
              <a:t>       Blame </a:t>
            </a:r>
            <a:r>
              <a:rPr lang="en-US" sz="1800" dirty="0" err="1">
                <a:solidFill>
                  <a:schemeClr val="bg1"/>
                </a:solidFill>
                <a:latin typeface="+mn-lt"/>
                <a:ea typeface="Times New Roman" panose="02020603050405020304" pitchFamily="18" charset="0"/>
              </a:rPr>
              <a:t>neighbours</a:t>
            </a:r>
            <a:r>
              <a:rPr lang="en-US" sz="1800" dirty="0">
                <a:solidFill>
                  <a:schemeClr val="bg1"/>
                </a:solidFill>
                <a:latin typeface="+mn-lt"/>
                <a:ea typeface="Times New Roman" panose="02020603050405020304" pitchFamily="18" charset="0"/>
              </a:rPr>
              <a:t> and others. </a:t>
            </a:r>
          </a:p>
          <a:p>
            <a:pPr>
              <a:lnSpc>
                <a:spcPct val="100000"/>
              </a:lnSpc>
            </a:pPr>
            <a:endParaRPr lang="en-US" sz="1000" dirty="0">
              <a:solidFill>
                <a:schemeClr val="bg1"/>
              </a:solidFill>
              <a:latin typeface="+mn-lt"/>
              <a:ea typeface="Times New Roman" panose="02020603050405020304" pitchFamily="18" charset="0"/>
            </a:endParaRPr>
          </a:p>
          <a:p>
            <a:pPr>
              <a:lnSpc>
                <a:spcPct val="100000"/>
              </a:lnSpc>
            </a:pPr>
            <a:r>
              <a:rPr lang="en-US" sz="1800" b="1" dirty="0">
                <a:solidFill>
                  <a:srgbClr val="FFFF00"/>
                </a:solidFill>
                <a:latin typeface="+mn-lt"/>
                <a:ea typeface="Times New Roman" panose="02020603050405020304" pitchFamily="18" charset="0"/>
              </a:rPr>
              <a:t>       Technological distrust </a:t>
            </a:r>
            <a:r>
              <a:rPr lang="en-US" sz="1800" dirty="0">
                <a:solidFill>
                  <a:schemeClr val="bg1"/>
                </a:solidFill>
                <a:latin typeface="+mn-lt"/>
                <a:ea typeface="Times New Roman" panose="02020603050405020304" pitchFamily="18" charset="0"/>
              </a:rPr>
              <a:t>in evidence and </a:t>
            </a:r>
            <a:r>
              <a:rPr lang="en-US" sz="1800" b="1" dirty="0">
                <a:solidFill>
                  <a:srgbClr val="FFFF00"/>
                </a:solidFill>
                <a:latin typeface="+mn-lt"/>
                <a:ea typeface="Times New Roman" panose="02020603050405020304" pitchFamily="18" charset="0"/>
              </a:rPr>
              <a:t>cleanup</a:t>
            </a:r>
            <a:r>
              <a:rPr lang="en-US" sz="1800" dirty="0">
                <a:solidFill>
                  <a:schemeClr val="bg1"/>
                </a:solidFill>
                <a:latin typeface="+mn-lt"/>
                <a:ea typeface="Times New Roman" panose="02020603050405020304" pitchFamily="18" charset="0"/>
              </a:rPr>
              <a:t>.  </a:t>
            </a:r>
            <a:br>
              <a:rPr lang="en-US" sz="1800" dirty="0">
                <a:solidFill>
                  <a:schemeClr val="bg1"/>
                </a:solidFill>
                <a:latin typeface="+mn-lt"/>
                <a:ea typeface="Times New Roman" panose="02020603050405020304" pitchFamily="18" charset="0"/>
              </a:rPr>
            </a:br>
            <a:br>
              <a:rPr lang="en-US" sz="1800" dirty="0">
                <a:solidFill>
                  <a:schemeClr val="bg1"/>
                </a:solidFill>
                <a:latin typeface="+mn-lt"/>
                <a:ea typeface="Times New Roman" panose="02020603050405020304" pitchFamily="18" charset="0"/>
              </a:rPr>
            </a:br>
            <a:r>
              <a:rPr lang="en-US" sz="1800" dirty="0">
                <a:solidFill>
                  <a:schemeClr val="bg1"/>
                </a:solidFill>
                <a:latin typeface="+mn-lt"/>
                <a:ea typeface="Times New Roman" panose="02020603050405020304" pitchFamily="18" charset="0"/>
              </a:rPr>
              <a:t>       </a:t>
            </a:r>
            <a:r>
              <a:rPr lang="en-US" sz="1800" i="1" dirty="0">
                <a:solidFill>
                  <a:schemeClr val="bg1"/>
                </a:solidFill>
                <a:latin typeface="+mn-lt"/>
                <a:ea typeface="Times New Roman" panose="02020603050405020304" pitchFamily="18" charset="0"/>
              </a:rPr>
              <a:t>I am almost anti-government the way they cover things up.  I think they knew years before.  It is big business.  They kept a hush on it.</a:t>
            </a:r>
            <a:br>
              <a:rPr lang="en-US" sz="1800" i="1" dirty="0">
                <a:solidFill>
                  <a:schemeClr val="bg1"/>
                </a:solidFill>
                <a:latin typeface="+mn-lt"/>
                <a:ea typeface="Times New Roman" panose="02020603050405020304" pitchFamily="18" charset="0"/>
              </a:rPr>
            </a:br>
            <a:br>
              <a:rPr lang="en-US" sz="1000" i="1" dirty="0">
                <a:solidFill>
                  <a:schemeClr val="bg1"/>
                </a:solidFill>
                <a:latin typeface="+mn-lt"/>
                <a:ea typeface="Times New Roman" panose="02020603050405020304" pitchFamily="18" charset="0"/>
              </a:rPr>
            </a:br>
            <a:r>
              <a:rPr lang="en-US" sz="1000" i="1" dirty="0">
                <a:solidFill>
                  <a:schemeClr val="bg1"/>
                </a:solidFill>
                <a:latin typeface="+mn-lt"/>
                <a:ea typeface="Times New Roman" panose="02020603050405020304" pitchFamily="18" charset="0"/>
              </a:rPr>
              <a:t>           </a:t>
            </a:r>
            <a:r>
              <a:rPr lang="en-US" sz="1800" i="1" dirty="0">
                <a:solidFill>
                  <a:schemeClr val="bg1"/>
                </a:solidFill>
                <a:latin typeface="+mn-lt"/>
                <a:ea typeface="Times New Roman" panose="02020603050405020304" pitchFamily="18" charset="0"/>
              </a:rPr>
              <a:t>The fact that the DOE safe level was considerably less than what EPA said was safe led some residents to question whether EPA was looking out for their interest. </a:t>
            </a:r>
            <a:br>
              <a:rPr lang="en-US" sz="1800" i="1" dirty="0">
                <a:solidFill>
                  <a:schemeClr val="bg1"/>
                </a:solidFill>
                <a:latin typeface="+mn-lt"/>
                <a:ea typeface="Times New Roman" panose="02020603050405020304" pitchFamily="18" charset="0"/>
              </a:rPr>
            </a:br>
            <a:br>
              <a:rPr lang="en-US" sz="1000" i="1" dirty="0">
                <a:solidFill>
                  <a:schemeClr val="bg1"/>
                </a:solidFill>
                <a:latin typeface="+mn-lt"/>
                <a:ea typeface="Times New Roman" panose="02020603050405020304" pitchFamily="18" charset="0"/>
              </a:rPr>
            </a:br>
            <a:r>
              <a:rPr lang="en-US" sz="1000" i="1" dirty="0">
                <a:solidFill>
                  <a:schemeClr val="bg1"/>
                </a:solidFill>
                <a:latin typeface="+mn-lt"/>
                <a:ea typeface="Times New Roman" panose="02020603050405020304" pitchFamily="18" charset="0"/>
              </a:rPr>
              <a:t>           </a:t>
            </a:r>
            <a:r>
              <a:rPr lang="en-US" sz="1800" i="1" dirty="0">
                <a:solidFill>
                  <a:schemeClr val="bg1"/>
                </a:solidFill>
                <a:latin typeface="+mn-lt"/>
                <a:ea typeface="Times New Roman" panose="02020603050405020304" pitchFamily="18" charset="0"/>
              </a:rPr>
              <a:t>EPA is trying to get Asarco to clean up even if the cleanup will not fix the problem</a:t>
            </a:r>
            <a:r>
              <a:rPr lang="en-US" sz="1800" dirty="0">
                <a:solidFill>
                  <a:schemeClr val="bg1"/>
                </a:solidFill>
                <a:latin typeface="+mn-lt"/>
                <a:ea typeface="Times New Roman" panose="02020603050405020304" pitchFamily="18" charset="0"/>
              </a:rPr>
              <a:t>.</a:t>
            </a:r>
            <a:endParaRPr lang="en-US" sz="1800" dirty="0">
              <a:solidFill>
                <a:schemeClr val="bg1"/>
              </a:solidFill>
              <a:latin typeface="+mn-lt"/>
            </a:endParaRPr>
          </a:p>
        </p:txBody>
      </p:sp>
    </p:spTree>
    <p:extLst>
      <p:ext uri="{BB962C8B-B14F-4D97-AF65-F5344CB8AC3E}">
        <p14:creationId xmlns:p14="http://schemas.microsoft.com/office/powerpoint/2010/main" val="7017354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37FC1-ACE6-2519-E1D5-EACB9A7B449E}"/>
              </a:ext>
            </a:extLst>
          </p:cNvPr>
          <p:cNvSpPr>
            <a:spLocks noGrp="1"/>
          </p:cNvSpPr>
          <p:nvPr>
            <p:ph type="title"/>
          </p:nvPr>
        </p:nvSpPr>
        <p:spPr>
          <a:xfrm>
            <a:off x="1519510" y="1856884"/>
            <a:ext cx="9152978" cy="3440330"/>
          </a:xfrm>
          <a:solidFill>
            <a:schemeClr val="accent2">
              <a:lumMod val="75000"/>
            </a:schemeClr>
          </a:solidFill>
        </p:spPr>
        <p:txBody>
          <a:bodyPr>
            <a:normAutofit fontScale="90000"/>
          </a:bodyPr>
          <a:lstStyle/>
          <a:p>
            <a:pPr>
              <a:lnSpc>
                <a:spcPct val="150000"/>
              </a:lnSpc>
            </a:pPr>
            <a:r>
              <a:rPr lang="en-US" sz="3200" dirty="0">
                <a:solidFill>
                  <a:schemeClr val="bg1"/>
                </a:solidFill>
                <a:latin typeface="Gill Sans MT" panose="020B0502020104020203" pitchFamily="34" charset="0"/>
              </a:rPr>
              <a:t>  My work demonstrates that PSIA can be used </a:t>
            </a:r>
            <a:br>
              <a:rPr lang="en-US" sz="3200" dirty="0">
                <a:solidFill>
                  <a:schemeClr val="bg1"/>
                </a:solidFill>
                <a:latin typeface="Gill Sans MT" panose="020B0502020104020203" pitchFamily="34" charset="0"/>
              </a:rPr>
            </a:br>
            <a:r>
              <a:rPr lang="en-US" sz="3200" dirty="0">
                <a:solidFill>
                  <a:schemeClr val="bg1"/>
                </a:solidFill>
                <a:latin typeface="Gill Sans MT" panose="020B0502020104020203" pitchFamily="34" charset="0"/>
              </a:rPr>
              <a:t>       to develop </a:t>
            </a:r>
            <a:r>
              <a:rPr lang="en-US" sz="3200" u="sng" dirty="0">
                <a:solidFill>
                  <a:srgbClr val="FFFF00"/>
                </a:solidFill>
                <a:latin typeface="Gill Sans MT" panose="020B0502020104020203" pitchFamily="34" charset="0"/>
              </a:rPr>
              <a:t>generalizable theory</a:t>
            </a:r>
            <a:r>
              <a:rPr lang="en-US" sz="3200" dirty="0">
                <a:solidFill>
                  <a:srgbClr val="FFFF00"/>
                </a:solidFill>
                <a:latin typeface="Gill Sans MT" panose="020B0502020104020203" pitchFamily="34" charset="0"/>
              </a:rPr>
              <a:t> </a:t>
            </a:r>
            <a:br>
              <a:rPr lang="en-US" sz="3200" dirty="0">
                <a:solidFill>
                  <a:schemeClr val="bg1"/>
                </a:solidFill>
                <a:latin typeface="Gill Sans MT" panose="020B0502020104020203" pitchFamily="34" charset="0"/>
              </a:rPr>
            </a:br>
            <a:r>
              <a:rPr lang="en-US" sz="3200" dirty="0">
                <a:solidFill>
                  <a:schemeClr val="bg1"/>
                </a:solidFill>
                <a:latin typeface="Gill Sans MT" panose="020B0502020104020203" pitchFamily="34" charset="0"/>
              </a:rPr>
              <a:t>            and a substantial literature, </a:t>
            </a:r>
            <a:br>
              <a:rPr lang="en-US" sz="3200" dirty="0">
                <a:solidFill>
                  <a:schemeClr val="bg1"/>
                </a:solidFill>
                <a:latin typeface="Gill Sans MT" panose="020B0502020104020203" pitchFamily="34" charset="0"/>
              </a:rPr>
            </a:br>
            <a:r>
              <a:rPr lang="en-US" sz="3200" dirty="0">
                <a:solidFill>
                  <a:schemeClr val="bg1"/>
                </a:solidFill>
                <a:latin typeface="Gill Sans MT" panose="020B0502020104020203" pitchFamily="34" charset="0"/>
              </a:rPr>
              <a:t>                 where theory is </a:t>
            </a:r>
            <a:r>
              <a:rPr lang="en-US" sz="3200" u="sng" dirty="0">
                <a:solidFill>
                  <a:srgbClr val="FFFF00"/>
                </a:solidFill>
                <a:latin typeface="Gill Sans MT" panose="020B0502020104020203" pitchFamily="34" charset="0"/>
              </a:rPr>
              <a:t>tested, refined and extended</a:t>
            </a:r>
            <a:r>
              <a:rPr lang="en-US" sz="3200" dirty="0">
                <a:solidFill>
                  <a:schemeClr val="bg1"/>
                </a:solidFill>
                <a:latin typeface="Gill Sans MT" panose="020B0502020104020203" pitchFamily="34" charset="0"/>
              </a:rPr>
              <a:t>. </a:t>
            </a:r>
            <a:br>
              <a:rPr lang="en-US" sz="3200" dirty="0">
                <a:solidFill>
                  <a:schemeClr val="bg1"/>
                </a:solidFill>
                <a:latin typeface="Gill Sans MT" panose="020B0502020104020203" pitchFamily="34" charset="0"/>
              </a:rPr>
            </a:br>
            <a:endParaRPr lang="en-US" sz="3200" dirty="0">
              <a:solidFill>
                <a:schemeClr val="bg1"/>
              </a:solidFill>
              <a:latin typeface="Gill Sans MT" panose="020B0502020104020203" pitchFamily="34" charset="0"/>
            </a:endParaRPr>
          </a:p>
        </p:txBody>
      </p:sp>
      <p:sp>
        <p:nvSpPr>
          <p:cNvPr id="3" name="Text Placeholder 2">
            <a:extLst>
              <a:ext uri="{FF2B5EF4-FFF2-40B4-BE49-F238E27FC236}">
                <a16:creationId xmlns:a16="http://schemas.microsoft.com/office/drawing/2014/main" id="{913EBC5C-A60B-14DB-BC62-A6384F64FA94}"/>
              </a:ext>
            </a:extLst>
          </p:cNvPr>
          <p:cNvSpPr>
            <a:spLocks noGrp="1"/>
          </p:cNvSpPr>
          <p:nvPr>
            <p:ph type="body" idx="1"/>
          </p:nvPr>
        </p:nvSpPr>
        <p:spPr>
          <a:xfrm>
            <a:off x="825814" y="783655"/>
            <a:ext cx="10540371" cy="822960"/>
          </a:xfrm>
          <a:noFill/>
        </p:spPr>
        <p:txBody>
          <a:bodyPr>
            <a:noAutofit/>
          </a:bodyPr>
          <a:lstStyle/>
          <a:p>
            <a:r>
              <a:rPr lang="en-US" sz="4000" dirty="0">
                <a:solidFill>
                  <a:schemeClr val="tx1"/>
                </a:solidFill>
                <a:latin typeface="Calibri" panose="020F0502020204030204" pitchFamily="34" charset="0"/>
                <a:cs typeface="Calibri" panose="020F0502020204030204" pitchFamily="34" charset="0"/>
              </a:rPr>
              <a:t>In Conclusion</a:t>
            </a:r>
          </a:p>
        </p:txBody>
      </p:sp>
      <p:pic>
        <p:nvPicPr>
          <p:cNvPr id="4" name="Picture 3">
            <a:extLst>
              <a:ext uri="{FF2B5EF4-FFF2-40B4-BE49-F238E27FC236}">
                <a16:creationId xmlns:a16="http://schemas.microsoft.com/office/drawing/2014/main" id="{DDC6507E-E32E-0548-B6E7-FF0F2305A264}"/>
              </a:ext>
            </a:extLst>
          </p:cNvPr>
          <p:cNvPicPr>
            <a:picLocks noChangeAspect="1"/>
          </p:cNvPicPr>
          <p:nvPr/>
        </p:nvPicPr>
        <p:blipFill>
          <a:blip r:embed="rId2">
            <a:alphaModFix amt="25000"/>
          </a:blip>
          <a:stretch>
            <a:fillRect/>
          </a:stretch>
        </p:blipFill>
        <p:spPr>
          <a:xfrm>
            <a:off x="0" y="6104237"/>
            <a:ext cx="12192000" cy="753763"/>
          </a:xfrm>
          <a:prstGeom prst="rect">
            <a:avLst/>
          </a:prstGeom>
        </p:spPr>
      </p:pic>
    </p:spTree>
    <p:extLst>
      <p:ext uri="{BB962C8B-B14F-4D97-AF65-F5344CB8AC3E}">
        <p14:creationId xmlns:p14="http://schemas.microsoft.com/office/powerpoint/2010/main" val="28797843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7924CD-F264-A60B-B25F-89FCEE391003}"/>
              </a:ext>
            </a:extLst>
          </p:cNvPr>
          <p:cNvPicPr>
            <a:picLocks noChangeAspect="1"/>
          </p:cNvPicPr>
          <p:nvPr/>
        </p:nvPicPr>
        <p:blipFill>
          <a:blip r:embed="rId3">
            <a:alphaModFix amt="25000"/>
          </a:blip>
          <a:stretch>
            <a:fillRect/>
          </a:stretch>
        </p:blipFill>
        <p:spPr>
          <a:xfrm>
            <a:off x="0" y="6104237"/>
            <a:ext cx="12192000" cy="753763"/>
          </a:xfrm>
          <a:prstGeom prst="rect">
            <a:avLst/>
          </a:prstGeom>
        </p:spPr>
      </p:pic>
      <p:sp>
        <p:nvSpPr>
          <p:cNvPr id="9" name="Title 8"/>
          <p:cNvSpPr>
            <a:spLocks noGrp="1"/>
          </p:cNvSpPr>
          <p:nvPr>
            <p:ph type="title"/>
          </p:nvPr>
        </p:nvSpPr>
        <p:spPr>
          <a:xfrm>
            <a:off x="464458" y="667657"/>
            <a:ext cx="11281340" cy="2322286"/>
          </a:xfrm>
          <a:effectLst>
            <a:outerShdw blurRad="50800" dist="38100" dir="2700000" algn="tl" rotWithShape="0">
              <a:prstClr val="black">
                <a:alpha val="40000"/>
              </a:prstClr>
            </a:outerShdw>
          </a:effectLst>
        </p:spPr>
        <p:txBody>
          <a:bodyPr/>
          <a:lstStyle/>
          <a:p>
            <a:r>
              <a:rPr lang="en-AU" kern="100" dirty="0">
                <a:effectLst/>
                <a:latin typeface="Calibri" panose="020F0502020204030204" pitchFamily="34" charset="0"/>
                <a:ea typeface="Calibri" panose="020F0502020204030204" pitchFamily="34" charset="0"/>
                <a:cs typeface="Times New Roman" panose="02020603050405020304" pitchFamily="18" charset="0"/>
              </a:rPr>
              <a:t>Recognising cultural dimensions in </a:t>
            </a:r>
            <a:br>
              <a:rPr lang="en-AU" kern="100" dirty="0">
                <a:effectLst/>
                <a:latin typeface="Calibri" panose="020F0502020204030204" pitchFamily="34" charset="0"/>
                <a:ea typeface="Calibri" panose="020F0502020204030204" pitchFamily="34" charset="0"/>
                <a:cs typeface="Times New Roman" panose="02020603050405020304" pitchFamily="18" charset="0"/>
              </a:rPr>
            </a:br>
            <a:r>
              <a:rPr lang="en-AU" kern="100" dirty="0">
                <a:effectLst/>
                <a:latin typeface="Calibri" panose="020F0502020204030204" pitchFamily="34" charset="0"/>
                <a:ea typeface="Calibri" panose="020F0502020204030204" pitchFamily="34" charset="0"/>
                <a:cs typeface="Times New Roman" panose="02020603050405020304" pitchFamily="18" charset="0"/>
              </a:rPr>
              <a:t>   psycho-social impact assessment</a:t>
            </a:r>
            <a:br>
              <a:rPr lang="en-AU"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11" name="Text Placeholder 10"/>
          <p:cNvSpPr>
            <a:spLocks noGrp="1"/>
          </p:cNvSpPr>
          <p:nvPr>
            <p:ph type="body" sz="half" idx="13"/>
          </p:nvPr>
        </p:nvSpPr>
        <p:spPr>
          <a:xfrm>
            <a:off x="10392307" y="2398539"/>
            <a:ext cx="1332518" cy="442003"/>
          </a:xfrm>
        </p:spPr>
        <p:txBody>
          <a:bodyPr>
            <a:normAutofit fontScale="85000" lnSpcReduction="10000"/>
          </a:bodyPr>
          <a:lstStyle/>
          <a:p>
            <a:r>
              <a:rPr lang="en-US" dirty="0"/>
              <a:t>Helen Ross</a:t>
            </a:r>
          </a:p>
        </p:txBody>
      </p:sp>
      <p:sp>
        <p:nvSpPr>
          <p:cNvPr id="12" name="Text Placeholder 11"/>
          <p:cNvSpPr>
            <a:spLocks noGrp="1"/>
          </p:cNvSpPr>
          <p:nvPr>
            <p:ph type="body" sz="half" idx="14"/>
          </p:nvPr>
        </p:nvSpPr>
        <p:spPr>
          <a:xfrm>
            <a:off x="7851228" y="2693585"/>
            <a:ext cx="3891854" cy="1248052"/>
          </a:xfrm>
          <a:solidFill>
            <a:schemeClr val="bg1"/>
          </a:solidFill>
        </p:spPr>
        <p:txBody>
          <a:bodyPr>
            <a:normAutofit/>
          </a:bodyPr>
          <a:lstStyle/>
          <a:p>
            <a:pPr>
              <a:lnSpc>
                <a:spcPct val="100000"/>
              </a:lnSpc>
              <a:spcBef>
                <a:spcPts val="0"/>
              </a:spcBef>
              <a:spcAft>
                <a:spcPts val="0"/>
              </a:spcAft>
            </a:pPr>
            <a:r>
              <a:rPr lang="en-US" dirty="0"/>
              <a:t>Prof. Emeritus</a:t>
            </a:r>
          </a:p>
          <a:p>
            <a:pPr>
              <a:lnSpc>
                <a:spcPct val="100000"/>
              </a:lnSpc>
              <a:spcBef>
                <a:spcPts val="0"/>
              </a:spcBef>
              <a:spcAft>
                <a:spcPts val="0"/>
              </a:spcAft>
            </a:pPr>
            <a:r>
              <a:rPr lang="en-US" dirty="0"/>
              <a:t>The University of Queensland</a:t>
            </a:r>
          </a:p>
          <a:p>
            <a:pPr>
              <a:lnSpc>
                <a:spcPct val="100000"/>
              </a:lnSpc>
              <a:spcBef>
                <a:spcPts val="0"/>
              </a:spcBef>
              <a:spcAft>
                <a:spcPts val="0"/>
              </a:spcAft>
            </a:pPr>
            <a:r>
              <a:rPr lang="en-US" dirty="0"/>
              <a:t>Australia</a:t>
            </a:r>
          </a:p>
          <a:p>
            <a:pPr>
              <a:lnSpc>
                <a:spcPct val="100000"/>
              </a:lnSpc>
              <a:spcBef>
                <a:spcPts val="0"/>
              </a:spcBef>
              <a:spcAft>
                <a:spcPts val="0"/>
              </a:spcAft>
            </a:pPr>
            <a:r>
              <a:rPr lang="en-US" dirty="0" err="1"/>
              <a:t>Helen.ross@uq.edu.au</a:t>
            </a:r>
            <a:endParaRPr lang="en-US" dirty="0"/>
          </a:p>
        </p:txBody>
      </p:sp>
      <p:sp>
        <p:nvSpPr>
          <p:cNvPr id="15" name="Text Placeholder 14"/>
          <p:cNvSpPr>
            <a:spLocks noGrp="1"/>
          </p:cNvSpPr>
          <p:nvPr>
            <p:ph type="body" sz="half" idx="17"/>
          </p:nvPr>
        </p:nvSpPr>
        <p:spPr>
          <a:xfrm>
            <a:off x="7971180" y="3942231"/>
            <a:ext cx="3738913" cy="308999"/>
          </a:xfrm>
        </p:spPr>
        <p:txBody>
          <a:bodyPr>
            <a:noAutofit/>
          </a:bodyPr>
          <a:lstStyle/>
          <a:p>
            <a:r>
              <a:rPr lang="en-AU" dirty="0">
                <a:effectLst/>
                <a:ea typeface="Times New Roman" panose="02020603050405020304" pitchFamily="18" charset="0"/>
              </a:rPr>
              <a:t> </a:t>
            </a:r>
            <a:r>
              <a:rPr lang="en-US" dirty="0">
                <a:effectLst/>
                <a:ea typeface="Times New Roman" panose="02020603050405020304" pitchFamily="18" charset="0"/>
                <a:hlinkClick r:id="rId4">
                  <a:extLst>
                    <a:ext uri="{A12FA001-AC4F-418D-AE19-62706E023703}">
                      <ahyp:hlinkClr xmlns:ahyp="http://schemas.microsoft.com/office/drawing/2018/hyperlinkcolor" val="tx"/>
                    </a:ext>
                  </a:extLst>
                </a:hlinkClick>
              </a:rPr>
              <a:t>http://www.uq.edu.au/agriculture/</a:t>
            </a:r>
            <a:endParaRPr lang="en-US" dirty="0"/>
          </a:p>
        </p:txBody>
      </p:sp>
      <p:sp>
        <p:nvSpPr>
          <p:cNvPr id="16" name="Text Placeholder 15"/>
          <p:cNvSpPr>
            <a:spLocks noGrp="1"/>
          </p:cNvSpPr>
          <p:nvPr>
            <p:ph type="body" sz="half" idx="18"/>
          </p:nvPr>
        </p:nvSpPr>
        <p:spPr>
          <a:xfrm>
            <a:off x="7446647" y="3719668"/>
            <a:ext cx="4296434" cy="308999"/>
          </a:xfrm>
        </p:spPr>
        <p:txBody>
          <a:bodyPr>
            <a:normAutofit lnSpcReduction="10000"/>
          </a:bodyPr>
          <a:lstStyle/>
          <a:p>
            <a:r>
              <a:rPr lang="en-US" dirty="0" err="1"/>
              <a:t>www.linkedin.com</a:t>
            </a:r>
            <a:r>
              <a:rPr lang="en-US" dirty="0"/>
              <a:t>/in/helen-ross-b2aab22/</a:t>
            </a:r>
          </a:p>
        </p:txBody>
      </p:sp>
      <p:sp>
        <p:nvSpPr>
          <p:cNvPr id="10" name="TextBox 9"/>
          <p:cNvSpPr txBox="1"/>
          <p:nvPr/>
        </p:nvSpPr>
        <p:spPr>
          <a:xfrm>
            <a:off x="9699284" y="4204484"/>
            <a:ext cx="2046514" cy="2400657"/>
          </a:xfrm>
          <a:prstGeom prst="rect">
            <a:avLst/>
          </a:prstGeom>
          <a:solidFill>
            <a:schemeClr val="bg1">
              <a:lumMod val="85000"/>
            </a:schemeClr>
          </a:solidFill>
        </p:spPr>
        <p:txBody>
          <a:bodyPr wrap="square" rtlCol="0">
            <a:spAutoFit/>
          </a:bodyPr>
          <a:lstStyle/>
          <a:p>
            <a:pPr algn="ctr"/>
            <a:r>
              <a:rPr lang="en-US" sz="1800" i="1" dirty="0">
                <a:solidFill>
                  <a:schemeClr val="bg1">
                    <a:lumMod val="50000"/>
                  </a:schemeClr>
                </a:solidFill>
              </a:rPr>
              <a:t>Insert presenter headshot here.</a:t>
            </a:r>
          </a:p>
          <a:p>
            <a:pPr algn="ctr"/>
            <a:endParaRPr lang="en-US" i="1" baseline="0" dirty="0">
              <a:solidFill>
                <a:schemeClr val="bg1">
                  <a:lumMod val="50000"/>
                </a:schemeClr>
              </a:solidFill>
            </a:endParaRPr>
          </a:p>
          <a:p>
            <a:pPr algn="ctr"/>
            <a:endParaRPr lang="en-US" sz="1800" i="1" dirty="0">
              <a:solidFill>
                <a:schemeClr val="bg1">
                  <a:lumMod val="50000"/>
                </a:schemeClr>
              </a:solidFill>
            </a:endParaRPr>
          </a:p>
          <a:p>
            <a:pPr algn="ctr"/>
            <a:endParaRPr lang="en-US" sz="1800" i="1" baseline="0" dirty="0">
              <a:solidFill>
                <a:schemeClr val="bg1">
                  <a:lumMod val="50000"/>
                </a:schemeClr>
              </a:solidFill>
            </a:endParaRPr>
          </a:p>
          <a:p>
            <a:pPr algn="ctr"/>
            <a:endParaRPr lang="en-US" sz="1500" i="1" baseline="0" dirty="0">
              <a:solidFill>
                <a:schemeClr val="bg1">
                  <a:lumMod val="50000"/>
                </a:schemeClr>
              </a:solidFill>
            </a:endParaRPr>
          </a:p>
          <a:p>
            <a:pPr algn="ctr"/>
            <a:r>
              <a:rPr lang="en-US" sz="1500" i="1" baseline="0" dirty="0">
                <a:solidFill>
                  <a:schemeClr val="bg1">
                    <a:lumMod val="50000"/>
                  </a:schemeClr>
                </a:solidFill>
              </a:rPr>
              <a:t>CLICK &amp; DELETE THIS TEXT BOX.</a:t>
            </a:r>
          </a:p>
          <a:p>
            <a:pPr algn="ctr"/>
            <a:endParaRPr lang="en-US" sz="1500" i="1" dirty="0">
              <a:solidFill>
                <a:schemeClr val="bg1">
                  <a:lumMod val="50000"/>
                </a:schemeClr>
              </a:solidFill>
            </a:endParaRPr>
          </a:p>
        </p:txBody>
      </p:sp>
      <p:pic>
        <p:nvPicPr>
          <p:cNvPr id="5" name="Picture 4" descr="A person standing in front of a body of water&#10;&#10;Description automatically generated">
            <a:extLst>
              <a:ext uri="{FF2B5EF4-FFF2-40B4-BE49-F238E27FC236}">
                <a16:creationId xmlns:a16="http://schemas.microsoft.com/office/drawing/2014/main" id="{5FBB5A0B-1175-C3BA-F052-9F9FAC1A4A5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0065"/>
          <a:stretch/>
        </p:blipFill>
        <p:spPr>
          <a:xfrm>
            <a:off x="9699284" y="4273420"/>
            <a:ext cx="1938919" cy="2140410"/>
          </a:xfrm>
          <a:prstGeom prst="rect">
            <a:avLst/>
          </a:prstGeom>
        </p:spPr>
      </p:pic>
      <p:pic>
        <p:nvPicPr>
          <p:cNvPr id="2" name="Picture 1" descr="A group of people in traditional attire&#10;&#10;Description automatically generated">
            <a:extLst>
              <a:ext uri="{FF2B5EF4-FFF2-40B4-BE49-F238E27FC236}">
                <a16:creationId xmlns:a16="http://schemas.microsoft.com/office/drawing/2014/main" id="{F019FD34-81C5-8D01-4588-BD157FFDBC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6537" y="2178666"/>
            <a:ext cx="7304690" cy="4113627"/>
          </a:xfrm>
          <a:prstGeom prst="rect">
            <a:avLst/>
          </a:prstGeom>
        </p:spPr>
      </p:pic>
      <p:sp>
        <p:nvSpPr>
          <p:cNvPr id="4" name="TextBox 3">
            <a:extLst>
              <a:ext uri="{FF2B5EF4-FFF2-40B4-BE49-F238E27FC236}">
                <a16:creationId xmlns:a16="http://schemas.microsoft.com/office/drawing/2014/main" id="{93B4986D-3E2B-8CF1-22ED-B2BE73C9F14B}"/>
              </a:ext>
            </a:extLst>
          </p:cNvPr>
          <p:cNvSpPr txBox="1"/>
          <p:nvPr/>
        </p:nvSpPr>
        <p:spPr>
          <a:xfrm>
            <a:off x="2339314" y="6350313"/>
            <a:ext cx="6062472" cy="261610"/>
          </a:xfrm>
          <a:prstGeom prst="rect">
            <a:avLst/>
          </a:prstGeom>
          <a:noFill/>
        </p:spPr>
        <p:txBody>
          <a:bodyPr wrap="square" rtlCol="0">
            <a:spAutoFit/>
          </a:bodyPr>
          <a:lstStyle/>
          <a:p>
            <a:r>
              <a:rPr lang="en-AU" sz="1100" dirty="0"/>
              <a:t>Gija and Miriwoong dancers at Warmun, May 2003</a:t>
            </a:r>
          </a:p>
        </p:txBody>
      </p:sp>
    </p:spTree>
    <p:extLst>
      <p:ext uri="{BB962C8B-B14F-4D97-AF65-F5344CB8AC3E}">
        <p14:creationId xmlns:p14="http://schemas.microsoft.com/office/powerpoint/2010/main" val="3735902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61431F-863A-0E58-896A-4BE94F156FAB}"/>
              </a:ext>
            </a:extLst>
          </p:cNvPr>
          <p:cNvSpPr txBox="1"/>
          <p:nvPr/>
        </p:nvSpPr>
        <p:spPr>
          <a:xfrm>
            <a:off x="850660" y="1939088"/>
            <a:ext cx="7677144" cy="4570482"/>
          </a:xfrm>
          <a:prstGeom prst="rect">
            <a:avLst/>
          </a:prstGeom>
          <a:noFill/>
        </p:spPr>
        <p:txBody>
          <a:bodyPr wrap="square" rtlCol="0">
            <a:spAutoFit/>
          </a:bodyPr>
          <a:lstStyle/>
          <a:p>
            <a:pPr>
              <a:spcAft>
                <a:spcPts val="600"/>
              </a:spcAft>
            </a:pPr>
            <a:r>
              <a:rPr lang="en-AU" sz="2400" b="1" dirty="0">
                <a:ea typeface="Calibri Light" panose="020F0302020204030204" pitchFamily="34" charset="0"/>
                <a:cs typeface="Calibri Light" panose="020F0302020204030204" pitchFamily="34" charset="0"/>
              </a:rPr>
              <a:t>Method</a:t>
            </a:r>
            <a:r>
              <a:rPr lang="en-AU" sz="2400" dirty="0">
                <a:ea typeface="Calibri Light" panose="020F0302020204030204" pitchFamily="34" charset="0"/>
                <a:cs typeface="Calibri Light" panose="020F0302020204030204" pitchFamily="34" charset="0"/>
              </a:rPr>
              <a:t> – community controlled study, </a:t>
            </a:r>
          </a:p>
          <a:p>
            <a:pPr>
              <a:spcAft>
                <a:spcPts val="600"/>
              </a:spcAft>
            </a:pPr>
            <a:r>
              <a:rPr lang="en-AU" sz="2400" dirty="0">
                <a:ea typeface="Calibri Light" panose="020F0302020204030204" pitchFamily="34" charset="0"/>
                <a:cs typeface="Calibri Light" panose="020F0302020204030204" pitchFamily="34" charset="0"/>
              </a:rPr>
              <a:t>	       oral histories</a:t>
            </a:r>
          </a:p>
          <a:p>
            <a:pPr>
              <a:spcAft>
                <a:spcPts val="1800"/>
              </a:spcAft>
            </a:pPr>
            <a:r>
              <a:rPr lang="en-AU" sz="2400" dirty="0">
                <a:ea typeface="Calibri Light" panose="020F0302020204030204" pitchFamily="34" charset="0"/>
                <a:cs typeface="Calibri Light" panose="020F0302020204030204" pitchFamily="34" charset="0"/>
              </a:rPr>
              <a:t>Cumulative impacts over time</a:t>
            </a:r>
          </a:p>
          <a:p>
            <a:pPr>
              <a:spcAft>
                <a:spcPts val="600"/>
              </a:spcAft>
            </a:pPr>
            <a:r>
              <a:rPr lang="en-AU" sz="2400" b="1" dirty="0">
                <a:ea typeface="Calibri Light" panose="020F0302020204030204" pitchFamily="34" charset="0"/>
                <a:cs typeface="Calibri Light" panose="020F0302020204030204" pitchFamily="34" charset="0"/>
              </a:rPr>
              <a:t>Mine PSIs </a:t>
            </a:r>
          </a:p>
          <a:p>
            <a:pPr>
              <a:spcAft>
                <a:spcPts val="600"/>
              </a:spcAft>
            </a:pPr>
            <a:r>
              <a:rPr lang="en-AU" sz="2400" dirty="0">
                <a:ea typeface="Calibri Light" panose="020F0302020204030204" pitchFamily="34" charset="0"/>
                <a:cs typeface="Calibri Light" panose="020F0302020204030204" pitchFamily="34" charset="0"/>
              </a:rPr>
              <a:t>Distress and outrage, powerlessness </a:t>
            </a:r>
          </a:p>
          <a:p>
            <a:pPr>
              <a:spcAft>
                <a:spcPts val="600"/>
              </a:spcAft>
            </a:pPr>
            <a:r>
              <a:rPr lang="en-AU" sz="2400" dirty="0">
                <a:ea typeface="Calibri Light" panose="020F0302020204030204" pitchFamily="34" charset="0"/>
                <a:cs typeface="Calibri Light" panose="020F0302020204030204" pitchFamily="34" charset="0"/>
              </a:rPr>
              <a:t>Cultural responsibilities </a:t>
            </a:r>
          </a:p>
          <a:p>
            <a:pPr lvl="1">
              <a:spcAft>
                <a:spcPts val="600"/>
              </a:spcAft>
            </a:pPr>
            <a:r>
              <a:rPr lang="en-AU" sz="2000" dirty="0">
                <a:ea typeface="Calibri Light" panose="020F0302020204030204" pitchFamily="34" charset="0"/>
                <a:cs typeface="Calibri Light" panose="020F0302020204030204" pitchFamily="34" charset="0"/>
              </a:rPr>
              <a:t>Deeply fearful of supernatural retribution</a:t>
            </a:r>
          </a:p>
          <a:p>
            <a:pPr>
              <a:spcAft>
                <a:spcPts val="600"/>
              </a:spcAft>
            </a:pPr>
            <a:r>
              <a:rPr lang="en-AU" sz="2400" dirty="0">
                <a:ea typeface="Calibri Light" panose="020F0302020204030204" pitchFamily="34" charset="0"/>
                <a:cs typeface="Calibri Light" panose="020F0302020204030204" pitchFamily="34" charset="0"/>
              </a:rPr>
              <a:t>Community split with deep grievance</a:t>
            </a:r>
          </a:p>
          <a:p>
            <a:pPr>
              <a:spcAft>
                <a:spcPts val="600"/>
              </a:spcAft>
            </a:pPr>
            <a:r>
              <a:rPr lang="en-AU" sz="2400" dirty="0">
                <a:ea typeface="Calibri Light" panose="020F0302020204030204" pitchFamily="34" charset="0"/>
                <a:cs typeface="Calibri Light" panose="020F0302020204030204" pitchFamily="34" charset="0"/>
              </a:rPr>
              <a:t>Collective resistance and campaigning</a:t>
            </a:r>
          </a:p>
          <a:p>
            <a:pPr lvl="1">
              <a:spcAft>
                <a:spcPts val="600"/>
              </a:spcAft>
            </a:pPr>
            <a:r>
              <a:rPr lang="en-AU" sz="2400" dirty="0">
                <a:ea typeface="Calibri Light" panose="020F0302020204030204" pitchFamily="34" charset="0"/>
                <a:cs typeface="Calibri Light" panose="020F0302020204030204" pitchFamily="34" charset="0"/>
              </a:rPr>
              <a:t> </a:t>
            </a:r>
            <a:r>
              <a:rPr lang="en-AU" sz="2000" dirty="0">
                <a:ea typeface="Calibri Light" panose="020F0302020204030204" pitchFamily="34" charset="0"/>
                <a:cs typeface="Calibri Light" panose="020F0302020204030204" pitchFamily="34" charset="0"/>
              </a:rPr>
              <a:t>Empowering, emphasised their small gains. </a:t>
            </a:r>
          </a:p>
        </p:txBody>
      </p:sp>
      <p:sp>
        <p:nvSpPr>
          <p:cNvPr id="2" name="TextBox 1">
            <a:extLst>
              <a:ext uri="{FF2B5EF4-FFF2-40B4-BE49-F238E27FC236}">
                <a16:creationId xmlns:a16="http://schemas.microsoft.com/office/drawing/2014/main" id="{6841C53C-2565-EF53-8675-D79BD2962416}"/>
              </a:ext>
            </a:extLst>
          </p:cNvPr>
          <p:cNvSpPr txBox="1"/>
          <p:nvPr/>
        </p:nvSpPr>
        <p:spPr>
          <a:xfrm>
            <a:off x="850660" y="419949"/>
            <a:ext cx="10561665" cy="1384291"/>
          </a:xfrm>
          <a:prstGeom prst="rect">
            <a:avLst/>
          </a:prstGeom>
        </p:spPr>
        <p:txBody>
          <a:bodyPr>
            <a:noAutofit/>
          </a:bodyPr>
          <a:lstStyle>
            <a:defPPr>
              <a:defRPr lang="en-US"/>
            </a:defPPr>
            <a:lvl1pPr defTabSz="914400">
              <a:lnSpc>
                <a:spcPct val="85000"/>
              </a:lnSpc>
              <a:spcBef>
                <a:spcPct val="0"/>
              </a:spcBef>
              <a:buNone/>
              <a:defRPr sz="4800" spc="-50" baseline="0">
                <a:solidFill>
                  <a:schemeClr val="tx1">
                    <a:lumMod val="75000"/>
                    <a:lumOff val="25000"/>
                  </a:schemeClr>
                </a:solidFill>
                <a:latin typeface="+mj-lt"/>
                <a:ea typeface="+mj-ea"/>
                <a:cs typeface="+mj-cs"/>
              </a:defRPr>
            </a:lvl1pPr>
          </a:lstStyle>
          <a:p>
            <a:r>
              <a:rPr lang="en-AU" dirty="0"/>
              <a:t>Warmun community </a:t>
            </a:r>
            <a:br>
              <a:rPr lang="en-AU" dirty="0"/>
            </a:br>
            <a:r>
              <a:rPr lang="en-AU" sz="2400" dirty="0"/>
              <a:t> </a:t>
            </a:r>
          </a:p>
          <a:p>
            <a:r>
              <a:rPr lang="en-AU" sz="2400" b="1" dirty="0"/>
              <a:t>Argyle Diamond Mine:  </a:t>
            </a:r>
            <a:r>
              <a:rPr lang="en-AU" sz="2400" dirty="0"/>
              <a:t>studied 1980s</a:t>
            </a:r>
          </a:p>
        </p:txBody>
      </p:sp>
      <p:pic>
        <p:nvPicPr>
          <p:cNvPr id="7" name="Content Placeholder 7" descr="A blue outline of a continent&#10;&#10;Description automatically generated">
            <a:extLst>
              <a:ext uri="{FF2B5EF4-FFF2-40B4-BE49-F238E27FC236}">
                <a16:creationId xmlns:a16="http://schemas.microsoft.com/office/drawing/2014/main" id="{D7903C69-9A11-ADA9-DC5C-814D6D2D23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1785" y="331472"/>
            <a:ext cx="1513140" cy="1359462"/>
          </a:xfrm>
          <a:prstGeom prst="rect">
            <a:avLst/>
          </a:prstGeom>
        </p:spPr>
      </p:pic>
      <p:sp>
        <p:nvSpPr>
          <p:cNvPr id="8" name="Star: 5 Points 7">
            <a:extLst>
              <a:ext uri="{FF2B5EF4-FFF2-40B4-BE49-F238E27FC236}">
                <a16:creationId xmlns:a16="http://schemas.microsoft.com/office/drawing/2014/main" id="{BC5A9261-F174-3141-F662-E4E148B93B65}"/>
              </a:ext>
            </a:extLst>
          </p:cNvPr>
          <p:cNvSpPr/>
          <p:nvPr/>
        </p:nvSpPr>
        <p:spPr>
          <a:xfrm>
            <a:off x="7373816" y="501618"/>
            <a:ext cx="257907" cy="190950"/>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descr="A large open pit mine&#10;&#10;Description automatically generated">
            <a:extLst>
              <a:ext uri="{FF2B5EF4-FFF2-40B4-BE49-F238E27FC236}">
                <a16:creationId xmlns:a16="http://schemas.microsoft.com/office/drawing/2014/main" id="{324793B7-B130-77CB-962C-EB912BD898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2769" y="2110796"/>
            <a:ext cx="4537048" cy="2552090"/>
          </a:xfrm>
          <a:prstGeom prst="rect">
            <a:avLst/>
          </a:prstGeom>
        </p:spPr>
      </p:pic>
      <p:sp>
        <p:nvSpPr>
          <p:cNvPr id="10" name="TextBox 9">
            <a:extLst>
              <a:ext uri="{FF2B5EF4-FFF2-40B4-BE49-F238E27FC236}">
                <a16:creationId xmlns:a16="http://schemas.microsoft.com/office/drawing/2014/main" id="{BACBBC3B-259A-3709-4445-E9551FE0B97C}"/>
              </a:ext>
            </a:extLst>
          </p:cNvPr>
          <p:cNvSpPr txBox="1"/>
          <p:nvPr/>
        </p:nvSpPr>
        <p:spPr>
          <a:xfrm>
            <a:off x="7373816" y="4740335"/>
            <a:ext cx="4923692" cy="523220"/>
          </a:xfrm>
          <a:prstGeom prst="rect">
            <a:avLst/>
          </a:prstGeom>
          <a:noFill/>
        </p:spPr>
        <p:txBody>
          <a:bodyPr wrap="square" rtlCol="0">
            <a:spAutoFit/>
          </a:bodyPr>
          <a:lstStyle/>
          <a:p>
            <a:r>
              <a:rPr lang="en-AU" sz="1400" dirty="0"/>
              <a:t>Mining Technology, projects, 2 February 2021, https://www.mining-technology.com/projects/argyle/?cf-view</a:t>
            </a:r>
          </a:p>
        </p:txBody>
      </p:sp>
      <p:pic>
        <p:nvPicPr>
          <p:cNvPr id="3" name="Picture 2">
            <a:extLst>
              <a:ext uri="{FF2B5EF4-FFF2-40B4-BE49-F238E27FC236}">
                <a16:creationId xmlns:a16="http://schemas.microsoft.com/office/drawing/2014/main" id="{ACA05E81-3FB6-3F7E-7F4C-D402E1206B07}"/>
              </a:ext>
            </a:extLst>
          </p:cNvPr>
          <p:cNvPicPr>
            <a:picLocks noChangeAspect="1"/>
          </p:cNvPicPr>
          <p:nvPr/>
        </p:nvPicPr>
        <p:blipFill>
          <a:blip r:embed="rId5">
            <a:alphaModFix amt="25000"/>
          </a:blip>
          <a:stretch>
            <a:fillRect/>
          </a:stretch>
        </p:blipFill>
        <p:spPr>
          <a:xfrm>
            <a:off x="0" y="6104237"/>
            <a:ext cx="12192000" cy="753763"/>
          </a:xfrm>
          <a:prstGeom prst="rect">
            <a:avLst/>
          </a:prstGeom>
        </p:spPr>
      </p:pic>
    </p:spTree>
    <p:extLst>
      <p:ext uri="{BB962C8B-B14F-4D97-AF65-F5344CB8AC3E}">
        <p14:creationId xmlns:p14="http://schemas.microsoft.com/office/powerpoint/2010/main" val="15917833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9F0AFB-4FB3-5D35-FF3D-6473162C917C}"/>
              </a:ext>
            </a:extLst>
          </p:cNvPr>
          <p:cNvSpPr txBox="1"/>
          <p:nvPr/>
        </p:nvSpPr>
        <p:spPr>
          <a:xfrm>
            <a:off x="727825" y="1949253"/>
            <a:ext cx="9162410" cy="4154984"/>
          </a:xfrm>
          <a:prstGeom prst="rect">
            <a:avLst/>
          </a:prstGeom>
          <a:noFill/>
        </p:spPr>
        <p:txBody>
          <a:bodyPr wrap="square">
            <a:spAutoFit/>
          </a:bodyPr>
          <a:lstStyle/>
          <a:p>
            <a:r>
              <a:rPr lang="en-AU" sz="2400" b="1" dirty="0">
                <a:ea typeface="Calibri Light" panose="020F0302020204030204" pitchFamily="34" charset="0"/>
                <a:cs typeface="Calibri Light" panose="020F0302020204030204" pitchFamily="34" charset="0"/>
              </a:rPr>
              <a:t>Method:</a:t>
            </a:r>
            <a:r>
              <a:rPr lang="en-AU" sz="2800" dirty="0"/>
              <a:t> </a:t>
            </a:r>
            <a:r>
              <a:rPr lang="en-AU" sz="2400" dirty="0"/>
              <a:t>‘Strategic Perspectives Analysis’ interviews</a:t>
            </a:r>
            <a:br>
              <a:rPr lang="en-AU" sz="2400" dirty="0"/>
            </a:br>
            <a:r>
              <a:rPr lang="en-AU" sz="2400" dirty="0"/>
              <a:t>                      within consultancy for the enquiry</a:t>
            </a:r>
            <a:endParaRPr lang="en-AU" sz="2800" dirty="0"/>
          </a:p>
          <a:p>
            <a:endParaRPr lang="en-AU" sz="2400" b="1" dirty="0">
              <a:ea typeface="Calibri Light" panose="020F0302020204030204" pitchFamily="34" charset="0"/>
              <a:cs typeface="Calibri Light" panose="020F0302020204030204" pitchFamily="34" charset="0"/>
            </a:endParaRPr>
          </a:p>
          <a:p>
            <a:r>
              <a:rPr lang="en-AU" sz="2400" b="1" dirty="0">
                <a:ea typeface="Calibri Light" panose="020F0302020204030204" pitchFamily="34" charset="0"/>
                <a:cs typeface="Calibri Light" panose="020F0302020204030204" pitchFamily="34" charset="0"/>
              </a:rPr>
              <a:t>PSIs</a:t>
            </a:r>
          </a:p>
          <a:p>
            <a:r>
              <a:rPr lang="en-AU" sz="2400" dirty="0"/>
              <a:t>Huge internal divisions, distressing conflict among the </a:t>
            </a:r>
            <a:r>
              <a:rPr lang="en-AU" sz="2400" dirty="0" err="1"/>
              <a:t>Jawoyn</a:t>
            </a:r>
            <a:endParaRPr lang="en-AU" sz="2400" dirty="0"/>
          </a:p>
          <a:p>
            <a:r>
              <a:rPr lang="en-AU" sz="2400" dirty="0"/>
              <a:t>Related to degrees of cultural beliefs and values, other values</a:t>
            </a:r>
          </a:p>
          <a:p>
            <a:pPr lvl="1"/>
            <a:r>
              <a:rPr lang="en-AU" sz="2000" dirty="0"/>
              <a:t> in context of social distress</a:t>
            </a:r>
            <a:endParaRPr lang="en-AU" sz="2400" dirty="0"/>
          </a:p>
          <a:p>
            <a:r>
              <a:rPr lang="en-AU" sz="2400" dirty="0"/>
              <a:t>Somewhat assuaged later by</a:t>
            </a:r>
          </a:p>
          <a:p>
            <a:pPr lvl="1"/>
            <a:r>
              <a:rPr lang="en-AU" sz="2400" dirty="0"/>
              <a:t>vindication of the elders in cultural beliefs</a:t>
            </a:r>
          </a:p>
          <a:p>
            <a:pPr lvl="1"/>
            <a:r>
              <a:rPr lang="en-AU" sz="2400" dirty="0"/>
              <a:t>clever healing processes by younger </a:t>
            </a:r>
            <a:r>
              <a:rPr lang="en-AU" sz="2400" dirty="0" err="1"/>
              <a:t>Jawoyn</a:t>
            </a:r>
            <a:r>
              <a:rPr lang="en-AU" sz="2400" dirty="0"/>
              <a:t> leaders, alternate</a:t>
            </a:r>
            <a:br>
              <a:rPr lang="en-AU" sz="2400" dirty="0"/>
            </a:br>
            <a:r>
              <a:rPr lang="en-AU" sz="2400" dirty="0"/>
              <a:t>economic development </a:t>
            </a:r>
          </a:p>
        </p:txBody>
      </p:sp>
      <p:sp>
        <p:nvSpPr>
          <p:cNvPr id="4" name="TextBox 3">
            <a:extLst>
              <a:ext uri="{FF2B5EF4-FFF2-40B4-BE49-F238E27FC236}">
                <a16:creationId xmlns:a16="http://schemas.microsoft.com/office/drawing/2014/main" id="{11EB4D9D-16EB-6A7F-268F-004D29DDACBA}"/>
              </a:ext>
            </a:extLst>
          </p:cNvPr>
          <p:cNvSpPr txBox="1"/>
          <p:nvPr/>
        </p:nvSpPr>
        <p:spPr>
          <a:xfrm>
            <a:off x="727824" y="498375"/>
            <a:ext cx="7313000" cy="830997"/>
          </a:xfrm>
          <a:prstGeom prst="rect">
            <a:avLst/>
          </a:prstGeom>
          <a:noFill/>
        </p:spPr>
        <p:txBody>
          <a:bodyPr wrap="square" rtlCol="0">
            <a:spAutoFit/>
          </a:bodyPr>
          <a:lstStyle>
            <a:defPPr>
              <a:defRPr lang="en-US"/>
            </a:defPPr>
            <a:lvl1pPr>
              <a:defRPr sz="4800" spc="-50">
                <a:solidFill>
                  <a:schemeClr val="tx1">
                    <a:lumMod val="75000"/>
                    <a:lumOff val="25000"/>
                  </a:schemeClr>
                </a:solidFill>
                <a:latin typeface="+mj-lt"/>
                <a:ea typeface="+mj-ea"/>
                <a:cs typeface="+mj-cs"/>
              </a:defRPr>
            </a:lvl1pPr>
          </a:lstStyle>
          <a:p>
            <a:r>
              <a:rPr lang="en-AU" dirty="0"/>
              <a:t>Coronation Hill</a:t>
            </a:r>
          </a:p>
        </p:txBody>
      </p:sp>
      <p:pic>
        <p:nvPicPr>
          <p:cNvPr id="2" name="Picture 2" descr="Coronation Hill">
            <a:extLst>
              <a:ext uri="{FF2B5EF4-FFF2-40B4-BE49-F238E27FC236}">
                <a16:creationId xmlns:a16="http://schemas.microsoft.com/office/drawing/2014/main" id="{5F1A5E65-C525-737C-1611-E8FBB35572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5017" y="961897"/>
            <a:ext cx="2803203" cy="38237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4E68EC9-0A18-3577-3652-E3BC4D201797}"/>
              </a:ext>
            </a:extLst>
          </p:cNvPr>
          <p:cNvSpPr txBox="1"/>
          <p:nvPr/>
        </p:nvSpPr>
        <p:spPr>
          <a:xfrm>
            <a:off x="9549062" y="4925599"/>
            <a:ext cx="2359158" cy="738664"/>
          </a:xfrm>
          <a:prstGeom prst="rect">
            <a:avLst/>
          </a:prstGeom>
          <a:noFill/>
        </p:spPr>
        <p:txBody>
          <a:bodyPr wrap="square" rtlCol="0">
            <a:spAutoFit/>
          </a:bodyPr>
          <a:lstStyle/>
          <a:p>
            <a:pPr algn="r"/>
            <a:r>
              <a:rPr lang="en-AU" sz="1400" dirty="0"/>
              <a:t>Library and archives NT, </a:t>
            </a:r>
            <a:r>
              <a:rPr lang="en-AU" sz="1400" b="0" i="0" dirty="0">
                <a:effectLst/>
                <a:latin typeface="Lato-Bold"/>
              </a:rPr>
              <a:t>https://hdl.handle.net/10070/313910</a:t>
            </a:r>
            <a:endParaRPr lang="en-AU" sz="1400" dirty="0"/>
          </a:p>
        </p:txBody>
      </p:sp>
      <p:pic>
        <p:nvPicPr>
          <p:cNvPr id="5" name="Content Placeholder 7" descr="A blue outline of a continent&#10;&#10;Description automatically generated">
            <a:extLst>
              <a:ext uri="{FF2B5EF4-FFF2-40B4-BE49-F238E27FC236}">
                <a16:creationId xmlns:a16="http://schemas.microsoft.com/office/drawing/2014/main" id="{EFB4CC6E-4B76-6D26-062B-91B5B3040F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8762" y="309281"/>
            <a:ext cx="1513140" cy="1359462"/>
          </a:xfrm>
          <a:prstGeom prst="rect">
            <a:avLst/>
          </a:prstGeom>
        </p:spPr>
      </p:pic>
      <p:sp>
        <p:nvSpPr>
          <p:cNvPr id="7" name="Star: 5 Points 6">
            <a:extLst>
              <a:ext uri="{FF2B5EF4-FFF2-40B4-BE49-F238E27FC236}">
                <a16:creationId xmlns:a16="http://schemas.microsoft.com/office/drawing/2014/main" id="{9417F573-0130-B214-7652-A2DB0DA7156E}"/>
              </a:ext>
            </a:extLst>
          </p:cNvPr>
          <p:cNvSpPr/>
          <p:nvPr/>
        </p:nvSpPr>
        <p:spPr>
          <a:xfrm>
            <a:off x="7876378" y="384940"/>
            <a:ext cx="257907" cy="190950"/>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96C5F822-DA05-C384-153C-D12BEDF3146C}"/>
              </a:ext>
            </a:extLst>
          </p:cNvPr>
          <p:cNvSpPr txBox="1"/>
          <p:nvPr/>
        </p:nvSpPr>
        <p:spPr>
          <a:xfrm>
            <a:off x="733450" y="1329372"/>
            <a:ext cx="5592661" cy="461665"/>
          </a:xfrm>
          <a:prstGeom prst="rect">
            <a:avLst/>
          </a:prstGeom>
          <a:noFill/>
        </p:spPr>
        <p:txBody>
          <a:bodyPr wrap="square" rtlCol="0">
            <a:spAutoFit/>
          </a:bodyPr>
          <a:lstStyle/>
          <a:p>
            <a:r>
              <a:rPr lang="en-AU" sz="2400" b="1" dirty="0"/>
              <a:t>Proposed gold mine, national enquiry</a:t>
            </a:r>
          </a:p>
        </p:txBody>
      </p:sp>
      <p:pic>
        <p:nvPicPr>
          <p:cNvPr id="9" name="Picture 8">
            <a:extLst>
              <a:ext uri="{FF2B5EF4-FFF2-40B4-BE49-F238E27FC236}">
                <a16:creationId xmlns:a16="http://schemas.microsoft.com/office/drawing/2014/main" id="{4EA4D3FC-9476-BBA8-48E3-37DB24566616}"/>
              </a:ext>
            </a:extLst>
          </p:cNvPr>
          <p:cNvPicPr>
            <a:picLocks noChangeAspect="1"/>
          </p:cNvPicPr>
          <p:nvPr/>
        </p:nvPicPr>
        <p:blipFill>
          <a:blip r:embed="rId5">
            <a:alphaModFix amt="25000"/>
          </a:blip>
          <a:stretch>
            <a:fillRect/>
          </a:stretch>
        </p:blipFill>
        <p:spPr>
          <a:xfrm>
            <a:off x="0" y="6104237"/>
            <a:ext cx="12192000" cy="753763"/>
          </a:xfrm>
          <a:prstGeom prst="rect">
            <a:avLst/>
          </a:prstGeom>
        </p:spPr>
      </p:pic>
    </p:spTree>
    <p:extLst>
      <p:ext uri="{BB962C8B-B14F-4D97-AF65-F5344CB8AC3E}">
        <p14:creationId xmlns:p14="http://schemas.microsoft.com/office/powerpoint/2010/main" val="27374045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28CD2-05A2-2637-08B0-31F4E2CFB584}"/>
              </a:ext>
            </a:extLst>
          </p:cNvPr>
          <p:cNvSpPr>
            <a:spLocks noGrp="1"/>
          </p:cNvSpPr>
          <p:nvPr>
            <p:ph type="ctrTitle"/>
          </p:nvPr>
        </p:nvSpPr>
        <p:spPr>
          <a:xfrm>
            <a:off x="1524000" y="791220"/>
            <a:ext cx="9144000" cy="2387600"/>
          </a:xfrm>
          <a:effectLst>
            <a:outerShdw blurRad="50800" dist="38100" dir="2700000" algn="tl" rotWithShape="0">
              <a:prstClr val="black">
                <a:alpha val="40000"/>
              </a:prstClr>
            </a:outerShdw>
          </a:effectLst>
        </p:spPr>
        <p:txBody>
          <a:bodyPr/>
          <a:lstStyle/>
          <a:p>
            <a:r>
              <a:rPr lang="en-US" dirty="0"/>
              <a:t>PSIA Complexities</a:t>
            </a:r>
          </a:p>
        </p:txBody>
      </p:sp>
      <p:sp>
        <p:nvSpPr>
          <p:cNvPr id="3" name="Subtitle 2">
            <a:extLst>
              <a:ext uri="{FF2B5EF4-FFF2-40B4-BE49-F238E27FC236}">
                <a16:creationId xmlns:a16="http://schemas.microsoft.com/office/drawing/2014/main" id="{F91582FB-2F19-AC6B-A3D4-C6FDF7896BBB}"/>
              </a:ext>
            </a:extLst>
          </p:cNvPr>
          <p:cNvSpPr>
            <a:spLocks noGrp="1"/>
          </p:cNvSpPr>
          <p:nvPr>
            <p:ph type="subTitle" idx="1"/>
          </p:nvPr>
        </p:nvSpPr>
        <p:spPr/>
        <p:txBody>
          <a:bodyPr>
            <a:normAutofit lnSpcReduction="10000"/>
          </a:bodyPr>
          <a:lstStyle/>
          <a:p>
            <a:r>
              <a:rPr lang="en-US" sz="2800" dirty="0"/>
              <a:t>Jeffrey B Jacquet</a:t>
            </a:r>
          </a:p>
          <a:p>
            <a:r>
              <a:rPr lang="en-US" sz="2000" dirty="0"/>
              <a:t>Associate Professor</a:t>
            </a:r>
          </a:p>
          <a:p>
            <a:r>
              <a:rPr lang="en-US" sz="2000" dirty="0"/>
              <a:t>School of Environment and Natural Resources</a:t>
            </a:r>
          </a:p>
          <a:p>
            <a:r>
              <a:rPr lang="en-US" sz="2000" dirty="0"/>
              <a:t>Ohio State University</a:t>
            </a:r>
          </a:p>
        </p:txBody>
      </p:sp>
      <p:pic>
        <p:nvPicPr>
          <p:cNvPr id="4" name="Picture 3">
            <a:extLst>
              <a:ext uri="{FF2B5EF4-FFF2-40B4-BE49-F238E27FC236}">
                <a16:creationId xmlns:a16="http://schemas.microsoft.com/office/drawing/2014/main" id="{B32FAA73-C807-7950-1F93-AA848F1B048B}"/>
              </a:ext>
            </a:extLst>
          </p:cNvPr>
          <p:cNvPicPr>
            <a:picLocks noChangeAspect="1"/>
          </p:cNvPicPr>
          <p:nvPr/>
        </p:nvPicPr>
        <p:blipFill>
          <a:blip r:embed="rId2">
            <a:alphaModFix amt="25000"/>
          </a:blip>
          <a:stretch>
            <a:fillRect/>
          </a:stretch>
        </p:blipFill>
        <p:spPr>
          <a:xfrm>
            <a:off x="0" y="6104237"/>
            <a:ext cx="12192000" cy="753763"/>
          </a:xfrm>
          <a:prstGeom prst="rect">
            <a:avLst/>
          </a:prstGeom>
        </p:spPr>
      </p:pic>
    </p:spTree>
    <p:extLst>
      <p:ext uri="{BB962C8B-B14F-4D97-AF65-F5344CB8AC3E}">
        <p14:creationId xmlns:p14="http://schemas.microsoft.com/office/powerpoint/2010/main" val="2305250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6883"/>
            <a:ext cx="12192000" cy="6858000"/>
          </a:xfrm>
          <a:prstGeom prst="rect">
            <a:avLst/>
          </a:prstGeom>
        </p:spPr>
      </p:pic>
      <p:sp>
        <p:nvSpPr>
          <p:cNvPr id="4" name="TextBox 3"/>
          <p:cNvSpPr txBox="1"/>
          <p:nvPr/>
        </p:nvSpPr>
        <p:spPr>
          <a:xfrm>
            <a:off x="1113864" y="496395"/>
            <a:ext cx="9964271" cy="6647974"/>
          </a:xfrm>
          <a:prstGeom prst="rect">
            <a:avLst/>
          </a:prstGeom>
          <a:noFill/>
        </p:spPr>
        <p:txBody>
          <a:bodyPr wrap="square" rtlCol="0">
            <a:spAutoFit/>
          </a:bodyPr>
          <a:lstStyle/>
          <a:p>
            <a:pPr marL="342900" indent="-342900">
              <a:buClr>
                <a:srgbClr val="00B050"/>
              </a:buClr>
              <a:buFont typeface="Wingdings" panose="05000000000000000000" pitchFamily="2" charset="2"/>
              <a:buChar char="ü"/>
            </a:pPr>
            <a:r>
              <a:rPr lang="en-US" b="1" dirty="0"/>
              <a:t>Webinars on demand</a:t>
            </a:r>
            <a:r>
              <a:rPr lang="en-US" dirty="0"/>
              <a:t>: 	</a:t>
            </a:r>
          </a:p>
          <a:p>
            <a:pPr marL="800100" lvl="1" indent="-342900">
              <a:buFont typeface="Arial" panose="020B0604020202020204" pitchFamily="34" charset="0"/>
              <a:buChar char="•"/>
            </a:pPr>
            <a:r>
              <a:rPr lang="en-US" b="1" dirty="0">
                <a:solidFill>
                  <a:srgbClr val="00B050"/>
                </a:solidFill>
              </a:rPr>
              <a:t>Human Rights Due Diligence and the Environment</a:t>
            </a:r>
            <a:r>
              <a:rPr lang="en-US" dirty="0"/>
              <a:t>: integrating environmental considerations into human rights due diligence, based on the UN Guiding Principles</a:t>
            </a:r>
          </a:p>
          <a:p>
            <a:pPr marL="800100" lvl="1" indent="-342900">
              <a:buFont typeface="Arial" panose="020B0604020202020204" pitchFamily="34" charset="0"/>
              <a:buChar char="•"/>
            </a:pPr>
            <a:r>
              <a:rPr lang="en-US" b="1" dirty="0">
                <a:solidFill>
                  <a:srgbClr val="00B050"/>
                </a:solidFill>
              </a:rPr>
              <a:t>Digital IA and AI: Keeping the Human in the Loop – Technology Supporting E&amp;S Management</a:t>
            </a:r>
            <a:r>
              <a:rPr lang="en-US" b="1" dirty="0"/>
              <a:t>:</a:t>
            </a:r>
            <a:r>
              <a:rPr lang="en-US" b="1" dirty="0">
                <a:solidFill>
                  <a:srgbClr val="00B050"/>
                </a:solidFill>
              </a:rPr>
              <a:t> </a:t>
            </a:r>
            <a:r>
              <a:rPr lang="en-US" dirty="0"/>
              <a:t>the role of AI as a research assistant for Impact Assessment professionals, demonstrating how tools like myESRA™ can streamline data gathering and analysis</a:t>
            </a:r>
          </a:p>
          <a:p>
            <a:pPr lvl="1"/>
            <a:endParaRPr lang="en-US" sz="2000" dirty="0"/>
          </a:p>
          <a:p>
            <a:pPr marL="342900" indent="-342900">
              <a:buClr>
                <a:srgbClr val="00B050"/>
              </a:buClr>
              <a:buFont typeface="Wingdings" panose="05000000000000000000" pitchFamily="2" charset="2"/>
              <a:buChar char="ü"/>
            </a:pPr>
            <a:r>
              <a:rPr lang="en-US" b="1" dirty="0">
                <a:solidFill>
                  <a:prstClr val="black"/>
                </a:solidFill>
              </a:rPr>
              <a:t>Upcoming events:</a:t>
            </a:r>
          </a:p>
          <a:p>
            <a:pPr marL="800100" lvl="1" indent="-342900">
              <a:buClr>
                <a:srgbClr val="00B050"/>
              </a:buClr>
              <a:buFont typeface="Arial" panose="020B0604020202020204" pitchFamily="34" charset="0"/>
              <a:buChar char="•"/>
            </a:pPr>
            <a:r>
              <a:rPr lang="en-US" dirty="0">
                <a:solidFill>
                  <a:prstClr val="black"/>
                </a:solidFill>
              </a:rPr>
              <a:t>IAIA25 annual conference in Bologna, Italy. </a:t>
            </a:r>
            <a:r>
              <a:rPr lang="en-US" i="1" u="sng" dirty="0">
                <a:solidFill>
                  <a:prstClr val="black"/>
                </a:solidFill>
              </a:rPr>
              <a:t>Impact Assessment in the Age of Artificial Intelligence</a:t>
            </a:r>
            <a:r>
              <a:rPr lang="en-US" i="1" dirty="0">
                <a:solidFill>
                  <a:prstClr val="black"/>
                </a:solidFill>
              </a:rPr>
              <a:t> </a:t>
            </a:r>
            <a:r>
              <a:rPr lang="en-US" b="1" i="1" dirty="0">
                <a:solidFill>
                  <a:prstClr val="black"/>
                </a:solidFill>
              </a:rPr>
              <a:t>1-4 May </a:t>
            </a:r>
            <a:r>
              <a:rPr lang="en-US" b="1" dirty="0">
                <a:solidFill>
                  <a:prstClr val="black"/>
                </a:solidFill>
              </a:rPr>
              <a:t>|</a:t>
            </a:r>
            <a:r>
              <a:rPr lang="en-US" b="1" i="1" dirty="0">
                <a:solidFill>
                  <a:prstClr val="black"/>
                </a:solidFill>
              </a:rPr>
              <a:t> Registration closes 10 April</a:t>
            </a:r>
          </a:p>
          <a:p>
            <a:pPr marL="800100" lvl="1" indent="-342900">
              <a:buClr>
                <a:srgbClr val="00B050"/>
              </a:buClr>
              <a:buFont typeface="Arial" panose="020B0604020202020204" pitchFamily="34" charset="0"/>
              <a:buChar char="•"/>
            </a:pPr>
            <a:r>
              <a:rPr lang="en-US" dirty="0">
                <a:solidFill>
                  <a:prstClr val="black"/>
                </a:solidFill>
              </a:rPr>
              <a:t>Theme Forum Live Q+A: “Climate Adaptation in Megacities: Insights Learned in Hong Kong for All Cities” </a:t>
            </a:r>
            <a:r>
              <a:rPr lang="en-US" b="1" i="1" dirty="0">
                <a:solidFill>
                  <a:prstClr val="black"/>
                </a:solidFill>
              </a:rPr>
              <a:t>27 November</a:t>
            </a:r>
            <a:br>
              <a:rPr lang="en-US" b="1" i="1" dirty="0">
                <a:solidFill>
                  <a:prstClr val="black"/>
                </a:solidFill>
              </a:rPr>
            </a:br>
            <a:endParaRPr lang="en-US" sz="2000" dirty="0"/>
          </a:p>
          <a:p>
            <a:pPr marL="342900" indent="-342900">
              <a:buClr>
                <a:srgbClr val="00B050"/>
              </a:buClr>
              <a:buFont typeface="Wingdings" panose="05000000000000000000" pitchFamily="2" charset="2"/>
              <a:buChar char="ü"/>
            </a:pPr>
            <a:r>
              <a:rPr lang="en-US" b="1" dirty="0"/>
              <a:t>Online training and mentorship </a:t>
            </a:r>
            <a:r>
              <a:rPr lang="en-US" dirty="0"/>
              <a:t>through the Professional Development Program</a:t>
            </a:r>
          </a:p>
          <a:p>
            <a:pPr marL="800100" lvl="1" indent="-342900">
              <a:buClr>
                <a:srgbClr val="00B050"/>
              </a:buClr>
              <a:buFont typeface="Arial" panose="020B0604020202020204" pitchFamily="34" charset="0"/>
              <a:buChar char="•"/>
            </a:pPr>
            <a:r>
              <a:rPr lang="en-US" dirty="0"/>
              <a:t>Registration open now for our Foundations of IA and SIA courses</a:t>
            </a:r>
          </a:p>
          <a:p>
            <a:pPr>
              <a:buClr>
                <a:srgbClr val="00B050"/>
              </a:buClr>
            </a:pPr>
            <a:endParaRPr lang="en-US" sz="2000" dirty="0"/>
          </a:p>
          <a:p>
            <a:pPr marL="342900" indent="-342900">
              <a:buClr>
                <a:srgbClr val="00B050"/>
              </a:buClr>
              <a:buFont typeface="Wingdings" panose="05000000000000000000" pitchFamily="2" charset="2"/>
              <a:buChar char="ü"/>
            </a:pPr>
            <a:r>
              <a:rPr lang="en-US" b="1" dirty="0"/>
              <a:t>Free downloadable publications</a:t>
            </a:r>
            <a:r>
              <a:rPr lang="en-US" dirty="0"/>
              <a:t>, like Best Practice Principles, IA FasTips, and more</a:t>
            </a:r>
          </a:p>
          <a:p>
            <a:pPr>
              <a:buClr>
                <a:srgbClr val="00B050"/>
              </a:buClr>
            </a:pPr>
            <a:endParaRPr lang="en-US" sz="1400" dirty="0"/>
          </a:p>
          <a:p>
            <a:pPr algn="ctr">
              <a:buClr>
                <a:srgbClr val="00B050"/>
              </a:buClr>
            </a:pPr>
            <a:r>
              <a:rPr lang="en-US" sz="3200" i="1" dirty="0"/>
              <a:t>Find these resources and more at </a:t>
            </a:r>
          </a:p>
          <a:p>
            <a:pPr algn="ctr">
              <a:buClr>
                <a:srgbClr val="00B050"/>
              </a:buClr>
            </a:pPr>
            <a:r>
              <a:rPr lang="en-US" sz="3200" b="1" i="1" dirty="0"/>
              <a:t>www.iaia.org</a:t>
            </a:r>
          </a:p>
          <a:p>
            <a:pPr marL="285750" indent="-285750">
              <a:buClr>
                <a:srgbClr val="00B050"/>
              </a:buClr>
              <a:buFont typeface="Wingdings" panose="05000000000000000000" pitchFamily="2" charset="2"/>
              <a:buChar char="ü"/>
            </a:pPr>
            <a:endParaRPr lang="en-US" sz="2000" dirty="0"/>
          </a:p>
        </p:txBody>
      </p:sp>
    </p:spTree>
    <p:extLst>
      <p:ext uri="{BB962C8B-B14F-4D97-AF65-F5344CB8AC3E}">
        <p14:creationId xmlns:p14="http://schemas.microsoft.com/office/powerpoint/2010/main" val="12887948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477C0-CF23-D2CB-1EAB-3EFA33A3A371}"/>
              </a:ext>
            </a:extLst>
          </p:cNvPr>
          <p:cNvSpPr>
            <a:spLocks noGrp="1"/>
          </p:cNvSpPr>
          <p:nvPr>
            <p:ph type="title"/>
          </p:nvPr>
        </p:nvSpPr>
        <p:spPr/>
        <p:txBody>
          <a:bodyPr/>
          <a:lstStyle/>
          <a:p>
            <a:r>
              <a:rPr lang="en-US" dirty="0"/>
              <a:t>Psycho-Social </a:t>
            </a:r>
            <a:r>
              <a:rPr lang="en-US" u="sng" dirty="0"/>
              <a:t>or</a:t>
            </a:r>
            <a:r>
              <a:rPr lang="en-US" dirty="0"/>
              <a:t> Social-Psychological? </a:t>
            </a:r>
          </a:p>
        </p:txBody>
      </p:sp>
      <p:sp>
        <p:nvSpPr>
          <p:cNvPr id="3" name="Content Placeholder 2">
            <a:extLst>
              <a:ext uri="{FF2B5EF4-FFF2-40B4-BE49-F238E27FC236}">
                <a16:creationId xmlns:a16="http://schemas.microsoft.com/office/drawing/2014/main" id="{1A244C08-0B9D-06D0-6A6A-31562C5C70E7}"/>
              </a:ext>
            </a:extLst>
          </p:cNvPr>
          <p:cNvSpPr>
            <a:spLocks noGrp="1"/>
          </p:cNvSpPr>
          <p:nvPr>
            <p:ph idx="1"/>
          </p:nvPr>
        </p:nvSpPr>
        <p:spPr/>
        <p:txBody>
          <a:bodyPr/>
          <a:lstStyle/>
          <a:p>
            <a:pPr marL="0" indent="0">
              <a:buNone/>
            </a:pPr>
            <a:r>
              <a:rPr lang="en-US"/>
              <a:t>Answer:</a:t>
            </a:r>
            <a:endParaRPr lang="en-US" dirty="0"/>
          </a:p>
        </p:txBody>
      </p:sp>
      <p:pic>
        <p:nvPicPr>
          <p:cNvPr id="4" name="Picture 3">
            <a:extLst>
              <a:ext uri="{FF2B5EF4-FFF2-40B4-BE49-F238E27FC236}">
                <a16:creationId xmlns:a16="http://schemas.microsoft.com/office/drawing/2014/main" id="{FD40424C-8FBF-9A8F-0884-99B55DF252CA}"/>
              </a:ext>
            </a:extLst>
          </p:cNvPr>
          <p:cNvPicPr>
            <a:picLocks noChangeAspect="1"/>
          </p:cNvPicPr>
          <p:nvPr/>
        </p:nvPicPr>
        <p:blipFill>
          <a:blip r:embed="rId2">
            <a:alphaModFix amt="25000"/>
          </a:blip>
          <a:stretch>
            <a:fillRect/>
          </a:stretch>
        </p:blipFill>
        <p:spPr>
          <a:xfrm>
            <a:off x="0" y="6104237"/>
            <a:ext cx="12192000" cy="753763"/>
          </a:xfrm>
          <a:prstGeom prst="rect">
            <a:avLst/>
          </a:prstGeom>
        </p:spPr>
      </p:pic>
    </p:spTree>
    <p:extLst>
      <p:ext uri="{BB962C8B-B14F-4D97-AF65-F5344CB8AC3E}">
        <p14:creationId xmlns:p14="http://schemas.microsoft.com/office/powerpoint/2010/main" val="2454062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0420AA4-13C8-A822-F6E9-60B86E7878AC}"/>
              </a:ext>
            </a:extLst>
          </p:cNvPr>
          <p:cNvPicPr>
            <a:picLocks noChangeAspect="1"/>
          </p:cNvPicPr>
          <p:nvPr/>
        </p:nvPicPr>
        <p:blipFill>
          <a:blip r:embed="rId2">
            <a:alphaModFix amt="25000"/>
          </a:blip>
          <a:stretch>
            <a:fillRect/>
          </a:stretch>
        </p:blipFill>
        <p:spPr>
          <a:xfrm>
            <a:off x="0" y="6104237"/>
            <a:ext cx="12192000" cy="753763"/>
          </a:xfrm>
          <a:prstGeom prst="rect">
            <a:avLst/>
          </a:prstGeom>
        </p:spPr>
      </p:pic>
      <p:sp>
        <p:nvSpPr>
          <p:cNvPr id="2" name="Title 1">
            <a:extLst>
              <a:ext uri="{FF2B5EF4-FFF2-40B4-BE49-F238E27FC236}">
                <a16:creationId xmlns:a16="http://schemas.microsoft.com/office/drawing/2014/main" id="{820477C0-CF23-D2CB-1EAB-3EFA33A3A371}"/>
              </a:ext>
            </a:extLst>
          </p:cNvPr>
          <p:cNvSpPr>
            <a:spLocks noGrp="1"/>
          </p:cNvSpPr>
          <p:nvPr>
            <p:ph type="title"/>
          </p:nvPr>
        </p:nvSpPr>
        <p:spPr/>
        <p:txBody>
          <a:bodyPr/>
          <a:lstStyle/>
          <a:p>
            <a:r>
              <a:rPr lang="en-US" dirty="0"/>
              <a:t>Psycho-Social </a:t>
            </a:r>
            <a:r>
              <a:rPr lang="en-US" u="sng" dirty="0"/>
              <a:t>or</a:t>
            </a:r>
            <a:r>
              <a:rPr lang="en-US" dirty="0"/>
              <a:t> Social-Psychological? </a:t>
            </a:r>
          </a:p>
        </p:txBody>
      </p:sp>
      <p:sp>
        <p:nvSpPr>
          <p:cNvPr id="3" name="Content Placeholder 2">
            <a:extLst>
              <a:ext uri="{FF2B5EF4-FFF2-40B4-BE49-F238E27FC236}">
                <a16:creationId xmlns:a16="http://schemas.microsoft.com/office/drawing/2014/main" id="{1A244C08-0B9D-06D0-6A6A-31562C5C70E7}"/>
              </a:ext>
            </a:extLst>
          </p:cNvPr>
          <p:cNvSpPr>
            <a:spLocks noGrp="1"/>
          </p:cNvSpPr>
          <p:nvPr>
            <p:ph idx="1"/>
          </p:nvPr>
        </p:nvSpPr>
        <p:spPr/>
        <p:txBody>
          <a:bodyPr/>
          <a:lstStyle/>
          <a:p>
            <a:pPr marL="0" indent="0">
              <a:buNone/>
            </a:pPr>
            <a:r>
              <a:rPr lang="en-US" dirty="0"/>
              <a:t>Answer: Yes!</a:t>
            </a:r>
          </a:p>
          <a:p>
            <a:pPr marL="0" indent="0">
              <a:buNone/>
            </a:pPr>
            <a:endParaRPr lang="en-US" dirty="0"/>
          </a:p>
          <a:p>
            <a:pPr marL="0" indent="0">
              <a:buNone/>
            </a:pPr>
            <a:endParaRPr lang="en-US" dirty="0"/>
          </a:p>
        </p:txBody>
      </p:sp>
      <p:sp>
        <p:nvSpPr>
          <p:cNvPr id="4" name="Oval 3">
            <a:extLst>
              <a:ext uri="{FF2B5EF4-FFF2-40B4-BE49-F238E27FC236}">
                <a16:creationId xmlns:a16="http://schemas.microsoft.com/office/drawing/2014/main" id="{DDE6EC33-0C59-6B11-F604-9A8688731C6E}"/>
              </a:ext>
            </a:extLst>
          </p:cNvPr>
          <p:cNvSpPr/>
          <p:nvPr/>
        </p:nvSpPr>
        <p:spPr>
          <a:xfrm>
            <a:off x="3838280" y="2705082"/>
            <a:ext cx="3535052" cy="1325563"/>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US" sz="2000" dirty="0"/>
              <a:t>Psychological </a:t>
            </a:r>
          </a:p>
          <a:p>
            <a:pPr marL="0" indent="0" algn="ctr">
              <a:buNone/>
            </a:pPr>
            <a:r>
              <a:rPr lang="en-US" sz="2000" dirty="0"/>
              <a:t>factors </a:t>
            </a:r>
          </a:p>
        </p:txBody>
      </p:sp>
      <p:sp>
        <p:nvSpPr>
          <p:cNvPr id="5" name="Arrow: Down 4">
            <a:extLst>
              <a:ext uri="{FF2B5EF4-FFF2-40B4-BE49-F238E27FC236}">
                <a16:creationId xmlns:a16="http://schemas.microsoft.com/office/drawing/2014/main" id="{C10EE71E-5B0A-9C88-C108-5A9185F1A87F}"/>
              </a:ext>
            </a:extLst>
          </p:cNvPr>
          <p:cNvSpPr/>
          <p:nvPr/>
        </p:nvSpPr>
        <p:spPr>
          <a:xfrm>
            <a:off x="5346568" y="4074325"/>
            <a:ext cx="565608" cy="735291"/>
          </a:xfrm>
          <a:prstGeom prst="downArrow">
            <a:avLst/>
          </a:prstGeom>
          <a:solidFill>
            <a:schemeClr val="accent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1EEDBBE-27D0-6954-85F0-1C3E21E2DF95}"/>
              </a:ext>
            </a:extLst>
          </p:cNvPr>
          <p:cNvSpPr/>
          <p:nvPr/>
        </p:nvSpPr>
        <p:spPr>
          <a:xfrm>
            <a:off x="4111657" y="4809616"/>
            <a:ext cx="2931736" cy="1324466"/>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Social </a:t>
            </a:r>
          </a:p>
          <a:p>
            <a:pPr algn="ctr"/>
            <a:r>
              <a:rPr lang="en-US" sz="2000" dirty="0"/>
              <a:t>Outcomes</a:t>
            </a:r>
          </a:p>
        </p:txBody>
      </p:sp>
      <p:sp>
        <p:nvSpPr>
          <p:cNvPr id="7" name="Rectangle 6">
            <a:extLst>
              <a:ext uri="{FF2B5EF4-FFF2-40B4-BE49-F238E27FC236}">
                <a16:creationId xmlns:a16="http://schemas.microsoft.com/office/drawing/2014/main" id="{1AA6BD56-F4DF-7C0A-70B4-C31750008E9A}"/>
              </a:ext>
            </a:extLst>
          </p:cNvPr>
          <p:cNvSpPr/>
          <p:nvPr/>
        </p:nvSpPr>
        <p:spPr>
          <a:xfrm>
            <a:off x="4168217" y="1825625"/>
            <a:ext cx="2875176" cy="571745"/>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US" sz="2400" b="1" i="1" dirty="0"/>
              <a:t>Psycho-Social </a:t>
            </a:r>
          </a:p>
        </p:txBody>
      </p:sp>
      <p:sp>
        <p:nvSpPr>
          <p:cNvPr id="8" name="Oval 7">
            <a:extLst>
              <a:ext uri="{FF2B5EF4-FFF2-40B4-BE49-F238E27FC236}">
                <a16:creationId xmlns:a16="http://schemas.microsoft.com/office/drawing/2014/main" id="{4F09559F-1EB1-D2E9-57AB-B8F4D7AA8DEE}"/>
              </a:ext>
            </a:extLst>
          </p:cNvPr>
          <p:cNvSpPr/>
          <p:nvPr/>
        </p:nvSpPr>
        <p:spPr>
          <a:xfrm>
            <a:off x="8250025" y="2705082"/>
            <a:ext cx="3535052" cy="1325563"/>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endParaRPr lang="en-US" dirty="0"/>
          </a:p>
          <a:p>
            <a:pPr marL="0" indent="0" algn="ctr">
              <a:buNone/>
            </a:pPr>
            <a:r>
              <a:rPr lang="en-US" sz="2000" dirty="0"/>
              <a:t>Social </a:t>
            </a:r>
          </a:p>
          <a:p>
            <a:pPr marL="0" indent="0" algn="ctr">
              <a:buNone/>
            </a:pPr>
            <a:r>
              <a:rPr lang="en-US" sz="2000" dirty="0"/>
              <a:t>Factors</a:t>
            </a:r>
          </a:p>
          <a:p>
            <a:pPr marL="0" indent="0" algn="ctr">
              <a:buNone/>
            </a:pPr>
            <a:r>
              <a:rPr lang="en-US" dirty="0"/>
              <a:t> </a:t>
            </a:r>
          </a:p>
        </p:txBody>
      </p:sp>
      <p:sp>
        <p:nvSpPr>
          <p:cNvPr id="9" name="Arrow: Down 8">
            <a:extLst>
              <a:ext uri="{FF2B5EF4-FFF2-40B4-BE49-F238E27FC236}">
                <a16:creationId xmlns:a16="http://schemas.microsoft.com/office/drawing/2014/main" id="{BE7EBF92-367F-EAD6-59B7-5A0753CC2CC2}"/>
              </a:ext>
            </a:extLst>
          </p:cNvPr>
          <p:cNvSpPr/>
          <p:nvPr/>
        </p:nvSpPr>
        <p:spPr>
          <a:xfrm>
            <a:off x="9758313" y="4074325"/>
            <a:ext cx="565608" cy="735291"/>
          </a:xfrm>
          <a:prstGeom prst="downArrow">
            <a:avLst/>
          </a:prstGeom>
          <a:solidFill>
            <a:schemeClr val="accent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7276FE2-7D99-55B9-67CC-1E042861BBF2}"/>
              </a:ext>
            </a:extLst>
          </p:cNvPr>
          <p:cNvSpPr/>
          <p:nvPr/>
        </p:nvSpPr>
        <p:spPr>
          <a:xfrm>
            <a:off x="8523402" y="4809616"/>
            <a:ext cx="2931736" cy="1324466"/>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Psychological Outcomes</a:t>
            </a:r>
          </a:p>
        </p:txBody>
      </p:sp>
      <p:sp>
        <p:nvSpPr>
          <p:cNvPr id="11" name="Rectangle 10">
            <a:extLst>
              <a:ext uri="{FF2B5EF4-FFF2-40B4-BE49-F238E27FC236}">
                <a16:creationId xmlns:a16="http://schemas.microsoft.com/office/drawing/2014/main" id="{B857BCEA-210C-9FC7-6715-1DA076F658E3}"/>
              </a:ext>
            </a:extLst>
          </p:cNvPr>
          <p:cNvSpPr/>
          <p:nvPr/>
        </p:nvSpPr>
        <p:spPr>
          <a:xfrm>
            <a:off x="8438559" y="1825625"/>
            <a:ext cx="3205115" cy="57174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US" sz="2400" b="1" i="1" dirty="0"/>
              <a:t>Social-Psychological </a:t>
            </a:r>
          </a:p>
        </p:txBody>
      </p:sp>
    </p:spTree>
    <p:extLst>
      <p:ext uri="{BB962C8B-B14F-4D97-AF65-F5344CB8AC3E}">
        <p14:creationId xmlns:p14="http://schemas.microsoft.com/office/powerpoint/2010/main" val="28811583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C0E3CED-3F79-9F3F-D010-1DDC138ECFE2}"/>
              </a:ext>
            </a:extLst>
          </p:cNvPr>
          <p:cNvPicPr>
            <a:picLocks noChangeAspect="1"/>
          </p:cNvPicPr>
          <p:nvPr/>
        </p:nvPicPr>
        <p:blipFill>
          <a:blip r:embed="rId3">
            <a:alphaModFix amt="25000"/>
          </a:blip>
          <a:stretch>
            <a:fillRect/>
          </a:stretch>
        </p:blipFill>
        <p:spPr>
          <a:xfrm>
            <a:off x="0" y="6104237"/>
            <a:ext cx="12192000" cy="753763"/>
          </a:xfrm>
          <a:prstGeom prst="rect">
            <a:avLst/>
          </a:prstGeom>
        </p:spPr>
      </p:pic>
      <p:sp>
        <p:nvSpPr>
          <p:cNvPr id="2" name="Title 1">
            <a:extLst>
              <a:ext uri="{FF2B5EF4-FFF2-40B4-BE49-F238E27FC236}">
                <a16:creationId xmlns:a16="http://schemas.microsoft.com/office/drawing/2014/main" id="{820477C0-CF23-D2CB-1EAB-3EFA33A3A371}"/>
              </a:ext>
            </a:extLst>
          </p:cNvPr>
          <p:cNvSpPr>
            <a:spLocks noGrp="1"/>
          </p:cNvSpPr>
          <p:nvPr>
            <p:ph type="title"/>
          </p:nvPr>
        </p:nvSpPr>
        <p:spPr/>
        <p:txBody>
          <a:bodyPr/>
          <a:lstStyle/>
          <a:p>
            <a:r>
              <a:rPr lang="en-US" dirty="0"/>
              <a:t>Psycho-Social </a:t>
            </a:r>
            <a:r>
              <a:rPr lang="en-US" u="sng" dirty="0"/>
              <a:t>or</a:t>
            </a:r>
            <a:r>
              <a:rPr lang="en-US" dirty="0"/>
              <a:t> Social-Psychological? </a:t>
            </a:r>
          </a:p>
        </p:txBody>
      </p:sp>
      <p:sp>
        <p:nvSpPr>
          <p:cNvPr id="3" name="Content Placeholder 2">
            <a:extLst>
              <a:ext uri="{FF2B5EF4-FFF2-40B4-BE49-F238E27FC236}">
                <a16:creationId xmlns:a16="http://schemas.microsoft.com/office/drawing/2014/main" id="{1A244C08-0B9D-06D0-6A6A-31562C5C70E7}"/>
              </a:ext>
            </a:extLst>
          </p:cNvPr>
          <p:cNvSpPr>
            <a:spLocks noGrp="1"/>
          </p:cNvSpPr>
          <p:nvPr>
            <p:ph idx="1"/>
          </p:nvPr>
        </p:nvSpPr>
        <p:spPr/>
        <p:txBody>
          <a:bodyPr/>
          <a:lstStyle/>
          <a:p>
            <a:pPr marL="0" indent="0">
              <a:buNone/>
            </a:pPr>
            <a:r>
              <a:rPr lang="en-US" dirty="0"/>
              <a:t>Answer: Yes!</a:t>
            </a:r>
          </a:p>
          <a:p>
            <a:pPr marL="0" indent="0">
              <a:buNone/>
            </a:pPr>
            <a:endParaRPr lang="en-US" dirty="0"/>
          </a:p>
          <a:p>
            <a:pPr marL="0" indent="0">
              <a:buNone/>
            </a:pPr>
            <a:endParaRPr lang="en-US" dirty="0"/>
          </a:p>
        </p:txBody>
      </p:sp>
      <p:sp>
        <p:nvSpPr>
          <p:cNvPr id="5" name="Arrow: Down 4">
            <a:extLst>
              <a:ext uri="{FF2B5EF4-FFF2-40B4-BE49-F238E27FC236}">
                <a16:creationId xmlns:a16="http://schemas.microsoft.com/office/drawing/2014/main" id="{C10EE71E-5B0A-9C88-C108-5A9185F1A87F}"/>
              </a:ext>
            </a:extLst>
          </p:cNvPr>
          <p:cNvSpPr/>
          <p:nvPr/>
        </p:nvSpPr>
        <p:spPr>
          <a:xfrm>
            <a:off x="5346568" y="4074325"/>
            <a:ext cx="565608" cy="735291"/>
          </a:xfrm>
          <a:prstGeom prst="downArrow">
            <a:avLst/>
          </a:prstGeom>
          <a:solidFill>
            <a:schemeClr val="accent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1EEDBBE-27D0-6954-85F0-1C3E21E2DF95}"/>
              </a:ext>
            </a:extLst>
          </p:cNvPr>
          <p:cNvSpPr/>
          <p:nvPr/>
        </p:nvSpPr>
        <p:spPr>
          <a:xfrm>
            <a:off x="4111657" y="4809616"/>
            <a:ext cx="2931736" cy="1324466"/>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Social </a:t>
            </a:r>
          </a:p>
          <a:p>
            <a:pPr algn="ctr"/>
            <a:r>
              <a:rPr lang="en-US" sz="2000" dirty="0"/>
              <a:t>Outcomes</a:t>
            </a:r>
          </a:p>
        </p:txBody>
      </p:sp>
      <p:pic>
        <p:nvPicPr>
          <p:cNvPr id="13" name="Picture 12">
            <a:extLst>
              <a:ext uri="{FF2B5EF4-FFF2-40B4-BE49-F238E27FC236}">
                <a16:creationId xmlns:a16="http://schemas.microsoft.com/office/drawing/2014/main" id="{D25EB616-8BCC-AF75-EBC5-F86DCE9CD12C}"/>
              </a:ext>
            </a:extLst>
          </p:cNvPr>
          <p:cNvPicPr>
            <a:picLocks noChangeAspect="1"/>
          </p:cNvPicPr>
          <p:nvPr/>
        </p:nvPicPr>
        <p:blipFill>
          <a:blip r:embed="rId4"/>
          <a:srcRect l="10404" r="6280"/>
          <a:stretch/>
        </p:blipFill>
        <p:spPr>
          <a:xfrm>
            <a:off x="7373332" y="2485104"/>
            <a:ext cx="1095080" cy="1663082"/>
          </a:xfrm>
          <a:prstGeom prst="rect">
            <a:avLst/>
          </a:prstGeom>
        </p:spPr>
      </p:pic>
      <p:pic>
        <p:nvPicPr>
          <p:cNvPr id="15" name="Picture 14" descr="A group of people holding a sign&#10;&#10;Description automatically generated">
            <a:extLst>
              <a:ext uri="{FF2B5EF4-FFF2-40B4-BE49-F238E27FC236}">
                <a16:creationId xmlns:a16="http://schemas.microsoft.com/office/drawing/2014/main" id="{1D3A7CCE-988A-3D9C-0CED-3FB7DB6A00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5361" y="4572652"/>
            <a:ext cx="1858192" cy="1663082"/>
          </a:xfrm>
          <a:prstGeom prst="rect">
            <a:avLst/>
          </a:prstGeom>
        </p:spPr>
      </p:pic>
      <p:sp>
        <p:nvSpPr>
          <p:cNvPr id="16" name="Rectangle 15">
            <a:extLst>
              <a:ext uri="{FF2B5EF4-FFF2-40B4-BE49-F238E27FC236}">
                <a16:creationId xmlns:a16="http://schemas.microsoft.com/office/drawing/2014/main" id="{0F869126-C2B8-AEAB-E993-2D96702ED9F5}"/>
              </a:ext>
            </a:extLst>
          </p:cNvPr>
          <p:cNvSpPr/>
          <p:nvPr/>
        </p:nvSpPr>
        <p:spPr>
          <a:xfrm>
            <a:off x="9228841" y="3007151"/>
            <a:ext cx="2526383" cy="1023494"/>
          </a:xfrm>
          <a:prstGeom prst="rect">
            <a:avLst/>
          </a:prstGeom>
          <a:solidFill>
            <a:schemeClr val="tx2">
              <a:lumMod val="50000"/>
              <a:lumOff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Loss of Culture</a:t>
            </a:r>
          </a:p>
          <a:p>
            <a:pPr algn="ctr"/>
            <a:r>
              <a:rPr lang="en-US" dirty="0"/>
              <a:t>Fear of Unknown Increased Stress</a:t>
            </a:r>
          </a:p>
        </p:txBody>
      </p:sp>
      <p:sp>
        <p:nvSpPr>
          <p:cNvPr id="17" name="Rectangle 16">
            <a:extLst>
              <a:ext uri="{FF2B5EF4-FFF2-40B4-BE49-F238E27FC236}">
                <a16:creationId xmlns:a16="http://schemas.microsoft.com/office/drawing/2014/main" id="{97C0D2E8-8675-66F4-9928-52D93B6ACD7B}"/>
              </a:ext>
            </a:extLst>
          </p:cNvPr>
          <p:cNvSpPr/>
          <p:nvPr/>
        </p:nvSpPr>
        <p:spPr>
          <a:xfrm>
            <a:off x="9325521" y="4892446"/>
            <a:ext cx="2627667" cy="1241636"/>
          </a:xfrm>
          <a:prstGeom prst="rect">
            <a:avLst/>
          </a:prstGeom>
          <a:solidFill>
            <a:schemeClr val="tx2">
              <a:lumMod val="50000"/>
              <a:lumOff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Social Conflict </a:t>
            </a:r>
          </a:p>
          <a:p>
            <a:pPr algn="ctr"/>
            <a:r>
              <a:rPr lang="en-US" dirty="0"/>
              <a:t>Disrupted Relationships Increased Substance Abuse</a:t>
            </a:r>
          </a:p>
        </p:txBody>
      </p:sp>
      <p:sp>
        <p:nvSpPr>
          <p:cNvPr id="9" name="Rectangle 8">
            <a:extLst>
              <a:ext uri="{FF2B5EF4-FFF2-40B4-BE49-F238E27FC236}">
                <a16:creationId xmlns:a16="http://schemas.microsoft.com/office/drawing/2014/main" id="{E4491716-58ED-51BC-D799-5FD87AD7832E}"/>
              </a:ext>
            </a:extLst>
          </p:cNvPr>
          <p:cNvSpPr/>
          <p:nvPr/>
        </p:nvSpPr>
        <p:spPr>
          <a:xfrm>
            <a:off x="4234118" y="1706175"/>
            <a:ext cx="2875176" cy="571745"/>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US" sz="2400" b="1" i="1" dirty="0"/>
              <a:t>Psycho-Social </a:t>
            </a:r>
          </a:p>
        </p:txBody>
      </p:sp>
      <p:sp>
        <p:nvSpPr>
          <p:cNvPr id="10" name="Oval 9">
            <a:extLst>
              <a:ext uri="{FF2B5EF4-FFF2-40B4-BE49-F238E27FC236}">
                <a16:creationId xmlns:a16="http://schemas.microsoft.com/office/drawing/2014/main" id="{70063B95-8FCE-05E5-2E7C-3FEB8CF2EB01}"/>
              </a:ext>
            </a:extLst>
          </p:cNvPr>
          <p:cNvSpPr/>
          <p:nvPr/>
        </p:nvSpPr>
        <p:spPr>
          <a:xfrm>
            <a:off x="3838280" y="2705082"/>
            <a:ext cx="3535052" cy="1325563"/>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US" sz="2000" dirty="0"/>
              <a:t>Psychological </a:t>
            </a:r>
          </a:p>
          <a:p>
            <a:pPr marL="0" indent="0" algn="ctr">
              <a:buNone/>
            </a:pPr>
            <a:r>
              <a:rPr lang="en-US" sz="2000" dirty="0"/>
              <a:t>factors </a:t>
            </a:r>
          </a:p>
        </p:txBody>
      </p:sp>
    </p:spTree>
    <p:extLst>
      <p:ext uri="{BB962C8B-B14F-4D97-AF65-F5344CB8AC3E}">
        <p14:creationId xmlns:p14="http://schemas.microsoft.com/office/powerpoint/2010/main" val="10395563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50EC43-D94C-DBC8-2427-A615EA63EDC1}"/>
              </a:ext>
            </a:extLst>
          </p:cNvPr>
          <p:cNvPicPr>
            <a:picLocks noChangeAspect="1"/>
          </p:cNvPicPr>
          <p:nvPr/>
        </p:nvPicPr>
        <p:blipFill>
          <a:blip r:embed="rId2">
            <a:alphaModFix amt="25000"/>
          </a:blip>
          <a:stretch>
            <a:fillRect/>
          </a:stretch>
        </p:blipFill>
        <p:spPr>
          <a:xfrm>
            <a:off x="0" y="6104237"/>
            <a:ext cx="12192000" cy="753763"/>
          </a:xfrm>
          <a:prstGeom prst="rect">
            <a:avLst/>
          </a:prstGeom>
        </p:spPr>
      </p:pic>
      <p:sp>
        <p:nvSpPr>
          <p:cNvPr id="2" name="Title 1">
            <a:extLst>
              <a:ext uri="{FF2B5EF4-FFF2-40B4-BE49-F238E27FC236}">
                <a16:creationId xmlns:a16="http://schemas.microsoft.com/office/drawing/2014/main" id="{820477C0-CF23-D2CB-1EAB-3EFA33A3A371}"/>
              </a:ext>
            </a:extLst>
          </p:cNvPr>
          <p:cNvSpPr>
            <a:spLocks noGrp="1"/>
          </p:cNvSpPr>
          <p:nvPr>
            <p:ph type="title"/>
          </p:nvPr>
        </p:nvSpPr>
        <p:spPr/>
        <p:txBody>
          <a:bodyPr/>
          <a:lstStyle/>
          <a:p>
            <a:r>
              <a:rPr lang="en-US" dirty="0"/>
              <a:t>Psycho-Social </a:t>
            </a:r>
            <a:r>
              <a:rPr lang="en-US" u="sng" dirty="0"/>
              <a:t>or</a:t>
            </a:r>
            <a:r>
              <a:rPr lang="en-US" dirty="0"/>
              <a:t> Social-Psychological? </a:t>
            </a:r>
          </a:p>
        </p:txBody>
      </p:sp>
      <p:sp>
        <p:nvSpPr>
          <p:cNvPr id="3" name="Content Placeholder 2">
            <a:extLst>
              <a:ext uri="{FF2B5EF4-FFF2-40B4-BE49-F238E27FC236}">
                <a16:creationId xmlns:a16="http://schemas.microsoft.com/office/drawing/2014/main" id="{1A244C08-0B9D-06D0-6A6A-31562C5C70E7}"/>
              </a:ext>
            </a:extLst>
          </p:cNvPr>
          <p:cNvSpPr>
            <a:spLocks noGrp="1"/>
          </p:cNvSpPr>
          <p:nvPr>
            <p:ph idx="1"/>
          </p:nvPr>
        </p:nvSpPr>
        <p:spPr/>
        <p:txBody>
          <a:bodyPr/>
          <a:lstStyle/>
          <a:p>
            <a:pPr marL="0" indent="0">
              <a:buNone/>
            </a:pPr>
            <a:r>
              <a:rPr lang="en-US" dirty="0"/>
              <a:t>Answer: Yes!</a:t>
            </a:r>
          </a:p>
          <a:p>
            <a:pPr marL="0" indent="0">
              <a:buNone/>
            </a:pPr>
            <a:endParaRPr lang="en-US" dirty="0"/>
          </a:p>
          <a:p>
            <a:pPr marL="0" indent="0">
              <a:buNone/>
            </a:pPr>
            <a:endParaRPr lang="en-US" dirty="0"/>
          </a:p>
        </p:txBody>
      </p:sp>
      <p:sp>
        <p:nvSpPr>
          <p:cNvPr id="9" name="Arrow: Down 8">
            <a:extLst>
              <a:ext uri="{FF2B5EF4-FFF2-40B4-BE49-F238E27FC236}">
                <a16:creationId xmlns:a16="http://schemas.microsoft.com/office/drawing/2014/main" id="{BE7EBF92-367F-EAD6-59B7-5A0753CC2CC2}"/>
              </a:ext>
            </a:extLst>
          </p:cNvPr>
          <p:cNvSpPr/>
          <p:nvPr/>
        </p:nvSpPr>
        <p:spPr>
          <a:xfrm>
            <a:off x="9758313" y="4074325"/>
            <a:ext cx="565608" cy="735291"/>
          </a:xfrm>
          <a:prstGeom prst="downArrow">
            <a:avLst/>
          </a:prstGeom>
          <a:solidFill>
            <a:schemeClr val="accent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33D888F-714E-2EF7-CF71-D1C4AC2274D9}"/>
              </a:ext>
            </a:extLst>
          </p:cNvPr>
          <p:cNvPicPr>
            <a:picLocks noChangeAspect="1"/>
          </p:cNvPicPr>
          <p:nvPr/>
        </p:nvPicPr>
        <p:blipFill>
          <a:blip r:embed="rId3"/>
          <a:srcRect l="10404" r="6280"/>
          <a:stretch/>
        </p:blipFill>
        <p:spPr>
          <a:xfrm>
            <a:off x="6980989" y="4640308"/>
            <a:ext cx="1095080" cy="1663082"/>
          </a:xfrm>
          <a:prstGeom prst="rect">
            <a:avLst/>
          </a:prstGeom>
        </p:spPr>
      </p:pic>
      <p:pic>
        <p:nvPicPr>
          <p:cNvPr id="13" name="Picture 12" descr="A group of people holding a sign&#10;&#10;Description automatically generated">
            <a:extLst>
              <a:ext uri="{FF2B5EF4-FFF2-40B4-BE49-F238E27FC236}">
                <a16:creationId xmlns:a16="http://schemas.microsoft.com/office/drawing/2014/main" id="{7A2F4D87-533B-4F9D-0C2A-64469A55D8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0495" y="2411243"/>
            <a:ext cx="1858192" cy="1663082"/>
          </a:xfrm>
          <a:prstGeom prst="rect">
            <a:avLst/>
          </a:prstGeom>
        </p:spPr>
      </p:pic>
      <p:sp>
        <p:nvSpPr>
          <p:cNvPr id="14" name="Rectangle 13">
            <a:extLst>
              <a:ext uri="{FF2B5EF4-FFF2-40B4-BE49-F238E27FC236}">
                <a16:creationId xmlns:a16="http://schemas.microsoft.com/office/drawing/2014/main" id="{BB60D448-DDE9-D795-EF35-97136BAA282E}"/>
              </a:ext>
            </a:extLst>
          </p:cNvPr>
          <p:cNvSpPr/>
          <p:nvPr/>
        </p:nvSpPr>
        <p:spPr>
          <a:xfrm>
            <a:off x="3457903" y="2705082"/>
            <a:ext cx="2154621" cy="1099663"/>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New People in Town</a:t>
            </a:r>
          </a:p>
          <a:p>
            <a:pPr algn="ctr"/>
            <a:r>
              <a:rPr lang="en-US" dirty="0"/>
              <a:t>Increased Conflict</a:t>
            </a:r>
          </a:p>
          <a:p>
            <a:pPr algn="ctr"/>
            <a:r>
              <a:rPr lang="en-US" dirty="0"/>
              <a:t>Increased Prices</a:t>
            </a:r>
          </a:p>
        </p:txBody>
      </p:sp>
      <p:sp>
        <p:nvSpPr>
          <p:cNvPr id="15" name="Rectangle 14">
            <a:extLst>
              <a:ext uri="{FF2B5EF4-FFF2-40B4-BE49-F238E27FC236}">
                <a16:creationId xmlns:a16="http://schemas.microsoft.com/office/drawing/2014/main" id="{0FAF87A6-909C-888F-A69F-86F78E64B68F}"/>
              </a:ext>
            </a:extLst>
          </p:cNvPr>
          <p:cNvSpPr/>
          <p:nvPr/>
        </p:nvSpPr>
        <p:spPr>
          <a:xfrm>
            <a:off x="3610302" y="5061535"/>
            <a:ext cx="2154621" cy="1099663"/>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Disrupted Identity</a:t>
            </a:r>
          </a:p>
          <a:p>
            <a:pPr algn="ctr"/>
            <a:r>
              <a:rPr lang="en-US" dirty="0"/>
              <a:t>Loss of Trust </a:t>
            </a:r>
          </a:p>
          <a:p>
            <a:pPr algn="ctr"/>
            <a:r>
              <a:rPr lang="en-US" dirty="0"/>
              <a:t>Increased Stress</a:t>
            </a:r>
          </a:p>
        </p:txBody>
      </p:sp>
      <p:sp>
        <p:nvSpPr>
          <p:cNvPr id="5" name="Rectangle 4">
            <a:extLst>
              <a:ext uri="{FF2B5EF4-FFF2-40B4-BE49-F238E27FC236}">
                <a16:creationId xmlns:a16="http://schemas.microsoft.com/office/drawing/2014/main" id="{5B694854-9A0C-3049-F039-C8986AD19DDB}"/>
              </a:ext>
            </a:extLst>
          </p:cNvPr>
          <p:cNvSpPr/>
          <p:nvPr/>
        </p:nvSpPr>
        <p:spPr>
          <a:xfrm>
            <a:off x="8438559" y="1825625"/>
            <a:ext cx="3205115" cy="57174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US" sz="2400" b="1" i="1" dirty="0"/>
              <a:t>Social-Psychological </a:t>
            </a:r>
          </a:p>
        </p:txBody>
      </p:sp>
      <p:sp>
        <p:nvSpPr>
          <p:cNvPr id="6" name="Oval 5">
            <a:extLst>
              <a:ext uri="{FF2B5EF4-FFF2-40B4-BE49-F238E27FC236}">
                <a16:creationId xmlns:a16="http://schemas.microsoft.com/office/drawing/2014/main" id="{004856F9-1409-BEDF-6FD8-87835AFB948C}"/>
              </a:ext>
            </a:extLst>
          </p:cNvPr>
          <p:cNvSpPr/>
          <p:nvPr/>
        </p:nvSpPr>
        <p:spPr>
          <a:xfrm>
            <a:off x="8250025" y="2705082"/>
            <a:ext cx="3535052" cy="1325563"/>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endParaRPr lang="en-US" dirty="0"/>
          </a:p>
          <a:p>
            <a:pPr marL="0" indent="0" algn="ctr">
              <a:buNone/>
            </a:pPr>
            <a:r>
              <a:rPr lang="en-US" sz="2000" dirty="0"/>
              <a:t>Social </a:t>
            </a:r>
          </a:p>
          <a:p>
            <a:pPr marL="0" indent="0" algn="ctr">
              <a:buNone/>
            </a:pPr>
            <a:r>
              <a:rPr lang="en-US" sz="2000" dirty="0"/>
              <a:t>Factors</a:t>
            </a:r>
          </a:p>
          <a:p>
            <a:pPr marL="0" indent="0" algn="ctr">
              <a:buNone/>
            </a:pPr>
            <a:r>
              <a:rPr lang="en-US" dirty="0"/>
              <a:t> </a:t>
            </a:r>
          </a:p>
        </p:txBody>
      </p:sp>
      <p:sp>
        <p:nvSpPr>
          <p:cNvPr id="7" name="Oval 6">
            <a:extLst>
              <a:ext uri="{FF2B5EF4-FFF2-40B4-BE49-F238E27FC236}">
                <a16:creationId xmlns:a16="http://schemas.microsoft.com/office/drawing/2014/main" id="{FAF1F886-F512-7AFC-9962-8C53D3C150E9}"/>
              </a:ext>
            </a:extLst>
          </p:cNvPr>
          <p:cNvSpPr/>
          <p:nvPr/>
        </p:nvSpPr>
        <p:spPr>
          <a:xfrm>
            <a:off x="8523402" y="4809616"/>
            <a:ext cx="2931736" cy="1324466"/>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Psychological Outcomes</a:t>
            </a:r>
          </a:p>
        </p:txBody>
      </p:sp>
    </p:spTree>
    <p:extLst>
      <p:ext uri="{BB962C8B-B14F-4D97-AF65-F5344CB8AC3E}">
        <p14:creationId xmlns:p14="http://schemas.microsoft.com/office/powerpoint/2010/main" val="9974313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B6C038-79CE-AAC8-950B-74DD1C5C688D}"/>
              </a:ext>
            </a:extLst>
          </p:cNvPr>
          <p:cNvPicPr>
            <a:picLocks noChangeAspect="1"/>
          </p:cNvPicPr>
          <p:nvPr/>
        </p:nvPicPr>
        <p:blipFill>
          <a:blip r:embed="rId3">
            <a:alphaModFix amt="25000"/>
          </a:blip>
          <a:stretch>
            <a:fillRect/>
          </a:stretch>
        </p:blipFill>
        <p:spPr>
          <a:xfrm>
            <a:off x="0" y="6104237"/>
            <a:ext cx="12192000" cy="753763"/>
          </a:xfrm>
          <a:prstGeom prst="rect">
            <a:avLst/>
          </a:prstGeom>
        </p:spPr>
      </p:pic>
      <p:sp>
        <p:nvSpPr>
          <p:cNvPr id="2" name="Title 1">
            <a:extLst>
              <a:ext uri="{FF2B5EF4-FFF2-40B4-BE49-F238E27FC236}">
                <a16:creationId xmlns:a16="http://schemas.microsoft.com/office/drawing/2014/main" id="{820477C0-CF23-D2CB-1EAB-3EFA33A3A371}"/>
              </a:ext>
            </a:extLst>
          </p:cNvPr>
          <p:cNvSpPr>
            <a:spLocks noGrp="1"/>
          </p:cNvSpPr>
          <p:nvPr>
            <p:ph type="title"/>
          </p:nvPr>
        </p:nvSpPr>
        <p:spPr>
          <a:xfrm>
            <a:off x="838200" y="-3518"/>
            <a:ext cx="10515600" cy="1325563"/>
          </a:xfrm>
        </p:spPr>
        <p:txBody>
          <a:bodyPr/>
          <a:lstStyle/>
          <a:p>
            <a:r>
              <a:rPr lang="en-US" dirty="0"/>
              <a:t>Psycho-Social </a:t>
            </a:r>
            <a:r>
              <a:rPr lang="en-US" u="sng" dirty="0"/>
              <a:t>&amp;</a:t>
            </a:r>
            <a:r>
              <a:rPr lang="en-US" dirty="0"/>
              <a:t> Social-Psychological </a:t>
            </a:r>
          </a:p>
        </p:txBody>
      </p:sp>
      <p:sp>
        <p:nvSpPr>
          <p:cNvPr id="5" name="Arrow: Down 4">
            <a:extLst>
              <a:ext uri="{FF2B5EF4-FFF2-40B4-BE49-F238E27FC236}">
                <a16:creationId xmlns:a16="http://schemas.microsoft.com/office/drawing/2014/main" id="{C10EE71E-5B0A-9C88-C108-5A9185F1A87F}"/>
              </a:ext>
            </a:extLst>
          </p:cNvPr>
          <p:cNvSpPr/>
          <p:nvPr/>
        </p:nvSpPr>
        <p:spPr>
          <a:xfrm>
            <a:off x="5346568" y="4074325"/>
            <a:ext cx="565608" cy="735291"/>
          </a:xfrm>
          <a:prstGeom prst="downArrow">
            <a:avLst/>
          </a:prstGeom>
          <a:solidFill>
            <a:schemeClr val="accent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25EB616-8BCC-AF75-EBC5-F86DCE9CD12C}"/>
              </a:ext>
            </a:extLst>
          </p:cNvPr>
          <p:cNvPicPr>
            <a:picLocks noChangeAspect="1"/>
          </p:cNvPicPr>
          <p:nvPr/>
        </p:nvPicPr>
        <p:blipFill>
          <a:blip r:embed="rId4"/>
          <a:srcRect l="10404" r="6280"/>
          <a:stretch/>
        </p:blipFill>
        <p:spPr>
          <a:xfrm>
            <a:off x="7694610" y="2485104"/>
            <a:ext cx="1095080" cy="1663082"/>
          </a:xfrm>
          <a:prstGeom prst="rect">
            <a:avLst/>
          </a:prstGeom>
        </p:spPr>
      </p:pic>
      <p:pic>
        <p:nvPicPr>
          <p:cNvPr id="15" name="Picture 14" descr="A group of people holding a sign&#10;&#10;Description automatically generated">
            <a:extLst>
              <a:ext uri="{FF2B5EF4-FFF2-40B4-BE49-F238E27FC236}">
                <a16:creationId xmlns:a16="http://schemas.microsoft.com/office/drawing/2014/main" id="{1D3A7CCE-988A-3D9C-0CED-3FB7DB6A00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5361" y="4572652"/>
            <a:ext cx="1858192" cy="1663082"/>
          </a:xfrm>
          <a:prstGeom prst="rect">
            <a:avLst/>
          </a:prstGeom>
        </p:spPr>
      </p:pic>
      <p:sp>
        <p:nvSpPr>
          <p:cNvPr id="16" name="Rectangle 15">
            <a:extLst>
              <a:ext uri="{FF2B5EF4-FFF2-40B4-BE49-F238E27FC236}">
                <a16:creationId xmlns:a16="http://schemas.microsoft.com/office/drawing/2014/main" id="{0F869126-C2B8-AEAB-E993-2D96702ED9F5}"/>
              </a:ext>
            </a:extLst>
          </p:cNvPr>
          <p:cNvSpPr/>
          <p:nvPr/>
        </p:nvSpPr>
        <p:spPr>
          <a:xfrm>
            <a:off x="9290626" y="3007151"/>
            <a:ext cx="2526383" cy="1023494"/>
          </a:xfrm>
          <a:prstGeom prst="rect">
            <a:avLst/>
          </a:prstGeom>
          <a:solidFill>
            <a:schemeClr val="tx2">
              <a:lumMod val="50000"/>
              <a:lumOff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Loss of Culture</a:t>
            </a:r>
          </a:p>
          <a:p>
            <a:pPr algn="ctr"/>
            <a:r>
              <a:rPr lang="en-US" dirty="0"/>
              <a:t>Fear of Unknown Increased Stress</a:t>
            </a:r>
          </a:p>
        </p:txBody>
      </p:sp>
      <p:sp>
        <p:nvSpPr>
          <p:cNvPr id="17" name="Rectangle 16">
            <a:extLst>
              <a:ext uri="{FF2B5EF4-FFF2-40B4-BE49-F238E27FC236}">
                <a16:creationId xmlns:a16="http://schemas.microsoft.com/office/drawing/2014/main" id="{97C0D2E8-8675-66F4-9928-52D93B6ACD7B}"/>
              </a:ext>
            </a:extLst>
          </p:cNvPr>
          <p:cNvSpPr/>
          <p:nvPr/>
        </p:nvSpPr>
        <p:spPr>
          <a:xfrm>
            <a:off x="9325521" y="4892446"/>
            <a:ext cx="2627667" cy="1241636"/>
          </a:xfrm>
          <a:prstGeom prst="rect">
            <a:avLst/>
          </a:prstGeom>
          <a:solidFill>
            <a:schemeClr val="tx2">
              <a:lumMod val="50000"/>
              <a:lumOff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Social Conflict </a:t>
            </a:r>
          </a:p>
          <a:p>
            <a:pPr algn="ctr"/>
            <a:r>
              <a:rPr lang="en-US" dirty="0"/>
              <a:t>Disrupted Relationships Increased Substance Abuse</a:t>
            </a:r>
          </a:p>
        </p:txBody>
      </p:sp>
      <p:sp>
        <p:nvSpPr>
          <p:cNvPr id="10" name="Rectangle 9">
            <a:extLst>
              <a:ext uri="{FF2B5EF4-FFF2-40B4-BE49-F238E27FC236}">
                <a16:creationId xmlns:a16="http://schemas.microsoft.com/office/drawing/2014/main" id="{2E4E9EB4-049F-4171-BAF9-5F63D13D2B98}"/>
              </a:ext>
            </a:extLst>
          </p:cNvPr>
          <p:cNvSpPr/>
          <p:nvPr/>
        </p:nvSpPr>
        <p:spPr>
          <a:xfrm>
            <a:off x="9237123" y="1217022"/>
            <a:ext cx="2440959" cy="1099663"/>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dirty="0"/>
              <a:t>New People in Town</a:t>
            </a:r>
          </a:p>
          <a:p>
            <a:pPr algn="ctr"/>
            <a:r>
              <a:rPr lang="en-US" dirty="0"/>
              <a:t>Increased Conflict</a:t>
            </a:r>
          </a:p>
          <a:p>
            <a:pPr algn="ctr"/>
            <a:r>
              <a:rPr lang="en-US" dirty="0"/>
              <a:t>Increased Prices</a:t>
            </a:r>
          </a:p>
          <a:p>
            <a:pPr algn="ctr"/>
            <a:endParaRPr lang="en-US" dirty="0"/>
          </a:p>
        </p:txBody>
      </p:sp>
      <p:sp>
        <p:nvSpPr>
          <p:cNvPr id="18" name="Arrow: Down 17">
            <a:extLst>
              <a:ext uri="{FF2B5EF4-FFF2-40B4-BE49-F238E27FC236}">
                <a16:creationId xmlns:a16="http://schemas.microsoft.com/office/drawing/2014/main" id="{24BA809C-042D-01E5-2F32-66F633ADD55D}"/>
              </a:ext>
            </a:extLst>
          </p:cNvPr>
          <p:cNvSpPr/>
          <p:nvPr/>
        </p:nvSpPr>
        <p:spPr>
          <a:xfrm>
            <a:off x="5280868" y="2345343"/>
            <a:ext cx="526805" cy="576090"/>
          </a:xfrm>
          <a:prstGeom prst="downArrow">
            <a:avLst/>
          </a:prstGeom>
          <a:solidFill>
            <a:schemeClr val="accent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217A03F-9780-2AFF-5C91-2A2BDAF087AE}"/>
              </a:ext>
            </a:extLst>
          </p:cNvPr>
          <p:cNvSpPr/>
          <p:nvPr/>
        </p:nvSpPr>
        <p:spPr>
          <a:xfrm>
            <a:off x="3838280" y="2915151"/>
            <a:ext cx="3535052" cy="1325563"/>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US" sz="2000" dirty="0"/>
              <a:t>Psychological </a:t>
            </a:r>
          </a:p>
          <a:p>
            <a:pPr marL="0" indent="0" algn="ctr">
              <a:buNone/>
            </a:pPr>
            <a:r>
              <a:rPr lang="en-US" sz="2000" dirty="0"/>
              <a:t>factors </a:t>
            </a:r>
          </a:p>
        </p:txBody>
      </p:sp>
      <p:sp>
        <p:nvSpPr>
          <p:cNvPr id="9" name="Oval 8">
            <a:extLst>
              <a:ext uri="{FF2B5EF4-FFF2-40B4-BE49-F238E27FC236}">
                <a16:creationId xmlns:a16="http://schemas.microsoft.com/office/drawing/2014/main" id="{8E159151-0457-D1F9-4B14-F11B20F2767D}"/>
              </a:ext>
            </a:extLst>
          </p:cNvPr>
          <p:cNvSpPr/>
          <p:nvPr/>
        </p:nvSpPr>
        <p:spPr>
          <a:xfrm>
            <a:off x="4111657" y="4809616"/>
            <a:ext cx="2931736" cy="1324466"/>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Social </a:t>
            </a:r>
          </a:p>
          <a:p>
            <a:pPr algn="ctr"/>
            <a:r>
              <a:rPr lang="en-US" sz="2000" dirty="0"/>
              <a:t>Outcomes</a:t>
            </a:r>
          </a:p>
        </p:txBody>
      </p:sp>
      <p:sp>
        <p:nvSpPr>
          <p:cNvPr id="11" name="Oval 10">
            <a:extLst>
              <a:ext uri="{FF2B5EF4-FFF2-40B4-BE49-F238E27FC236}">
                <a16:creationId xmlns:a16="http://schemas.microsoft.com/office/drawing/2014/main" id="{C7FA12DC-102B-E800-1B37-D6D51DC8A9FF}"/>
              </a:ext>
            </a:extLst>
          </p:cNvPr>
          <p:cNvSpPr/>
          <p:nvPr/>
        </p:nvSpPr>
        <p:spPr>
          <a:xfrm>
            <a:off x="3838280" y="1019780"/>
            <a:ext cx="3535052" cy="1325563"/>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endParaRPr lang="en-US" dirty="0"/>
          </a:p>
          <a:p>
            <a:pPr marL="0" indent="0" algn="ctr">
              <a:buNone/>
            </a:pPr>
            <a:r>
              <a:rPr lang="en-US" sz="2000" dirty="0"/>
              <a:t>Social </a:t>
            </a:r>
          </a:p>
          <a:p>
            <a:pPr marL="0" indent="0" algn="ctr">
              <a:buNone/>
            </a:pPr>
            <a:r>
              <a:rPr lang="en-US" sz="2000" dirty="0"/>
              <a:t>Factors</a:t>
            </a:r>
          </a:p>
          <a:p>
            <a:pPr marL="0" indent="0" algn="ctr">
              <a:buNone/>
            </a:pPr>
            <a:r>
              <a:rPr lang="en-US" dirty="0"/>
              <a:t> </a:t>
            </a:r>
          </a:p>
        </p:txBody>
      </p:sp>
    </p:spTree>
    <p:extLst>
      <p:ext uri="{BB962C8B-B14F-4D97-AF65-F5344CB8AC3E}">
        <p14:creationId xmlns:p14="http://schemas.microsoft.com/office/powerpoint/2010/main" val="26578896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F880BD-4577-EB9A-B5D3-484223A37D0E}"/>
              </a:ext>
            </a:extLst>
          </p:cNvPr>
          <p:cNvPicPr>
            <a:picLocks noChangeAspect="1"/>
          </p:cNvPicPr>
          <p:nvPr/>
        </p:nvPicPr>
        <p:blipFill>
          <a:blip r:embed="rId3">
            <a:alphaModFix amt="25000"/>
          </a:blip>
          <a:stretch>
            <a:fillRect/>
          </a:stretch>
        </p:blipFill>
        <p:spPr>
          <a:xfrm>
            <a:off x="0" y="6104237"/>
            <a:ext cx="12192000" cy="753763"/>
          </a:xfrm>
          <a:prstGeom prst="rect">
            <a:avLst/>
          </a:prstGeom>
        </p:spPr>
      </p:pic>
      <p:sp>
        <p:nvSpPr>
          <p:cNvPr id="2" name="Title 1">
            <a:extLst>
              <a:ext uri="{FF2B5EF4-FFF2-40B4-BE49-F238E27FC236}">
                <a16:creationId xmlns:a16="http://schemas.microsoft.com/office/drawing/2014/main" id="{820477C0-CF23-D2CB-1EAB-3EFA33A3A371}"/>
              </a:ext>
            </a:extLst>
          </p:cNvPr>
          <p:cNvSpPr>
            <a:spLocks noGrp="1"/>
          </p:cNvSpPr>
          <p:nvPr>
            <p:ph type="title"/>
          </p:nvPr>
        </p:nvSpPr>
        <p:spPr>
          <a:xfrm>
            <a:off x="1967830" y="-87396"/>
            <a:ext cx="8694684" cy="1325563"/>
          </a:xfrm>
        </p:spPr>
        <p:txBody>
          <a:bodyPr/>
          <a:lstStyle/>
          <a:p>
            <a:r>
              <a:rPr lang="en-US" dirty="0"/>
              <a:t>Example: U.S. Wind Energy Projects</a:t>
            </a:r>
          </a:p>
        </p:txBody>
      </p:sp>
      <p:sp>
        <p:nvSpPr>
          <p:cNvPr id="5" name="Arrow: Down 4">
            <a:extLst>
              <a:ext uri="{FF2B5EF4-FFF2-40B4-BE49-F238E27FC236}">
                <a16:creationId xmlns:a16="http://schemas.microsoft.com/office/drawing/2014/main" id="{C10EE71E-5B0A-9C88-C108-5A9185F1A87F}"/>
              </a:ext>
            </a:extLst>
          </p:cNvPr>
          <p:cNvSpPr/>
          <p:nvPr/>
        </p:nvSpPr>
        <p:spPr>
          <a:xfrm>
            <a:off x="5346568" y="4074325"/>
            <a:ext cx="565608" cy="735291"/>
          </a:xfrm>
          <a:prstGeom prst="downArrow">
            <a:avLst/>
          </a:prstGeom>
          <a:solidFill>
            <a:schemeClr val="accent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25EB616-8BCC-AF75-EBC5-F86DCE9CD12C}"/>
              </a:ext>
            </a:extLst>
          </p:cNvPr>
          <p:cNvPicPr>
            <a:picLocks noChangeAspect="1"/>
          </p:cNvPicPr>
          <p:nvPr/>
        </p:nvPicPr>
        <p:blipFill>
          <a:blip r:embed="rId4"/>
          <a:srcRect l="10404" r="6280"/>
          <a:stretch/>
        </p:blipFill>
        <p:spPr>
          <a:xfrm>
            <a:off x="7694610" y="2485104"/>
            <a:ext cx="1095080" cy="1663082"/>
          </a:xfrm>
          <a:prstGeom prst="rect">
            <a:avLst/>
          </a:prstGeom>
        </p:spPr>
      </p:pic>
      <p:pic>
        <p:nvPicPr>
          <p:cNvPr id="15" name="Picture 14" descr="A group of people holding a sign&#10;&#10;Description automatically generated">
            <a:extLst>
              <a:ext uri="{FF2B5EF4-FFF2-40B4-BE49-F238E27FC236}">
                <a16:creationId xmlns:a16="http://schemas.microsoft.com/office/drawing/2014/main" id="{1D3A7CCE-988A-3D9C-0CED-3FB7DB6A00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5361" y="4572652"/>
            <a:ext cx="1858192" cy="1663082"/>
          </a:xfrm>
          <a:prstGeom prst="rect">
            <a:avLst/>
          </a:prstGeom>
        </p:spPr>
      </p:pic>
      <p:sp>
        <p:nvSpPr>
          <p:cNvPr id="16" name="Rectangle 15">
            <a:extLst>
              <a:ext uri="{FF2B5EF4-FFF2-40B4-BE49-F238E27FC236}">
                <a16:creationId xmlns:a16="http://schemas.microsoft.com/office/drawing/2014/main" id="{0F869126-C2B8-AEAB-E993-2D96702ED9F5}"/>
              </a:ext>
            </a:extLst>
          </p:cNvPr>
          <p:cNvSpPr/>
          <p:nvPr/>
        </p:nvSpPr>
        <p:spPr>
          <a:xfrm>
            <a:off x="9290626" y="3007151"/>
            <a:ext cx="2526383" cy="1023494"/>
          </a:xfrm>
          <a:prstGeom prst="rect">
            <a:avLst/>
          </a:prstGeom>
          <a:solidFill>
            <a:schemeClr val="tx2">
              <a:lumMod val="50000"/>
              <a:lumOff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Loss of Culture</a:t>
            </a:r>
          </a:p>
          <a:p>
            <a:pPr algn="ctr"/>
            <a:r>
              <a:rPr lang="en-US" dirty="0"/>
              <a:t>Feeling Helpless</a:t>
            </a:r>
          </a:p>
          <a:p>
            <a:pPr algn="ctr"/>
            <a:r>
              <a:rPr lang="en-US" dirty="0"/>
              <a:t>Stress/Worry</a:t>
            </a:r>
          </a:p>
        </p:txBody>
      </p:sp>
      <p:sp>
        <p:nvSpPr>
          <p:cNvPr id="17" name="Rectangle 16">
            <a:extLst>
              <a:ext uri="{FF2B5EF4-FFF2-40B4-BE49-F238E27FC236}">
                <a16:creationId xmlns:a16="http://schemas.microsoft.com/office/drawing/2014/main" id="{97C0D2E8-8675-66F4-9928-52D93B6ACD7B}"/>
              </a:ext>
            </a:extLst>
          </p:cNvPr>
          <p:cNvSpPr/>
          <p:nvPr/>
        </p:nvSpPr>
        <p:spPr>
          <a:xfrm>
            <a:off x="9325521" y="4892446"/>
            <a:ext cx="2627667" cy="1241636"/>
          </a:xfrm>
          <a:prstGeom prst="rect">
            <a:avLst/>
          </a:prstGeom>
          <a:solidFill>
            <a:schemeClr val="tx2">
              <a:lumMod val="50000"/>
              <a:lumOff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Social Conflict </a:t>
            </a:r>
          </a:p>
          <a:p>
            <a:pPr algn="ctr"/>
            <a:r>
              <a:rPr lang="en-US" dirty="0"/>
              <a:t>Disrupted Relationships Blocked Development</a:t>
            </a:r>
          </a:p>
        </p:txBody>
      </p:sp>
      <p:sp>
        <p:nvSpPr>
          <p:cNvPr id="10" name="Rectangle 9">
            <a:extLst>
              <a:ext uri="{FF2B5EF4-FFF2-40B4-BE49-F238E27FC236}">
                <a16:creationId xmlns:a16="http://schemas.microsoft.com/office/drawing/2014/main" id="{2E4E9EB4-049F-4171-BAF9-5F63D13D2B98}"/>
              </a:ext>
            </a:extLst>
          </p:cNvPr>
          <p:cNvSpPr/>
          <p:nvPr/>
        </p:nvSpPr>
        <p:spPr>
          <a:xfrm>
            <a:off x="9237123" y="1217022"/>
            <a:ext cx="2440959" cy="1099663"/>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dirty="0"/>
              <a:t>Conflict over siting</a:t>
            </a:r>
          </a:p>
          <a:p>
            <a:pPr algn="ctr"/>
            <a:r>
              <a:rPr lang="en-US" dirty="0"/>
              <a:t>Mis/Dis-information</a:t>
            </a:r>
          </a:p>
          <a:p>
            <a:pPr algn="ctr"/>
            <a:r>
              <a:rPr lang="en-US" dirty="0"/>
              <a:t>Unjust Outcomes</a:t>
            </a:r>
          </a:p>
          <a:p>
            <a:pPr algn="ctr"/>
            <a:endParaRPr lang="en-US" dirty="0"/>
          </a:p>
        </p:txBody>
      </p:sp>
      <p:sp>
        <p:nvSpPr>
          <p:cNvPr id="18" name="Arrow: Down 17">
            <a:extLst>
              <a:ext uri="{FF2B5EF4-FFF2-40B4-BE49-F238E27FC236}">
                <a16:creationId xmlns:a16="http://schemas.microsoft.com/office/drawing/2014/main" id="{24BA809C-042D-01E5-2F32-66F633ADD55D}"/>
              </a:ext>
            </a:extLst>
          </p:cNvPr>
          <p:cNvSpPr/>
          <p:nvPr/>
        </p:nvSpPr>
        <p:spPr>
          <a:xfrm>
            <a:off x="5280868" y="2345343"/>
            <a:ext cx="526805" cy="576090"/>
          </a:xfrm>
          <a:prstGeom prst="downArrow">
            <a:avLst/>
          </a:prstGeom>
          <a:solidFill>
            <a:schemeClr val="accent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217A03F-9780-2AFF-5C91-2A2BDAF087AE}"/>
              </a:ext>
            </a:extLst>
          </p:cNvPr>
          <p:cNvSpPr/>
          <p:nvPr/>
        </p:nvSpPr>
        <p:spPr>
          <a:xfrm>
            <a:off x="3838280" y="2915151"/>
            <a:ext cx="3535052" cy="1325563"/>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US" sz="2000" dirty="0"/>
              <a:t>Psychological </a:t>
            </a:r>
          </a:p>
          <a:p>
            <a:pPr marL="0" indent="0" algn="ctr">
              <a:buNone/>
            </a:pPr>
            <a:r>
              <a:rPr lang="en-US" sz="2000" dirty="0"/>
              <a:t>factors </a:t>
            </a:r>
          </a:p>
        </p:txBody>
      </p:sp>
      <p:sp>
        <p:nvSpPr>
          <p:cNvPr id="9" name="Oval 8">
            <a:extLst>
              <a:ext uri="{FF2B5EF4-FFF2-40B4-BE49-F238E27FC236}">
                <a16:creationId xmlns:a16="http://schemas.microsoft.com/office/drawing/2014/main" id="{8E159151-0457-D1F9-4B14-F11B20F2767D}"/>
              </a:ext>
            </a:extLst>
          </p:cNvPr>
          <p:cNvSpPr/>
          <p:nvPr/>
        </p:nvSpPr>
        <p:spPr>
          <a:xfrm>
            <a:off x="4111657" y="4809616"/>
            <a:ext cx="2931736" cy="1324466"/>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Social </a:t>
            </a:r>
          </a:p>
          <a:p>
            <a:pPr algn="ctr"/>
            <a:r>
              <a:rPr lang="en-US" sz="2000" dirty="0"/>
              <a:t>Outcomes</a:t>
            </a:r>
          </a:p>
        </p:txBody>
      </p:sp>
      <p:sp>
        <p:nvSpPr>
          <p:cNvPr id="11" name="Oval 10">
            <a:extLst>
              <a:ext uri="{FF2B5EF4-FFF2-40B4-BE49-F238E27FC236}">
                <a16:creationId xmlns:a16="http://schemas.microsoft.com/office/drawing/2014/main" id="{C7FA12DC-102B-E800-1B37-D6D51DC8A9FF}"/>
              </a:ext>
            </a:extLst>
          </p:cNvPr>
          <p:cNvSpPr/>
          <p:nvPr/>
        </p:nvSpPr>
        <p:spPr>
          <a:xfrm>
            <a:off x="3838280" y="1019780"/>
            <a:ext cx="3535052" cy="1325563"/>
          </a:xfrm>
          <a:prstGeom prst="ellips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endParaRPr lang="en-US" dirty="0"/>
          </a:p>
          <a:p>
            <a:pPr marL="0" indent="0" algn="ctr">
              <a:buNone/>
            </a:pPr>
            <a:r>
              <a:rPr lang="en-US" sz="2000" dirty="0"/>
              <a:t>Social </a:t>
            </a:r>
          </a:p>
          <a:p>
            <a:pPr marL="0" indent="0" algn="ctr">
              <a:buNone/>
            </a:pPr>
            <a:r>
              <a:rPr lang="en-US" sz="2000" dirty="0"/>
              <a:t>Factors</a:t>
            </a:r>
          </a:p>
          <a:p>
            <a:pPr marL="0" indent="0" algn="ctr">
              <a:buNone/>
            </a:pPr>
            <a:r>
              <a:rPr lang="en-US" dirty="0"/>
              <a:t> </a:t>
            </a:r>
          </a:p>
        </p:txBody>
      </p:sp>
      <p:pic>
        <p:nvPicPr>
          <p:cNvPr id="19" name="Picture 18">
            <a:extLst>
              <a:ext uri="{FF2B5EF4-FFF2-40B4-BE49-F238E27FC236}">
                <a16:creationId xmlns:a16="http://schemas.microsoft.com/office/drawing/2014/main" id="{C1ACC45E-7897-9478-983D-E07A5302F83C}"/>
              </a:ext>
            </a:extLst>
          </p:cNvPr>
          <p:cNvPicPr>
            <a:picLocks noChangeAspect="1"/>
          </p:cNvPicPr>
          <p:nvPr/>
        </p:nvPicPr>
        <p:blipFill>
          <a:blip r:embed="rId6"/>
          <a:srcRect t="9129"/>
          <a:stretch/>
        </p:blipFill>
        <p:spPr>
          <a:xfrm rot="239833">
            <a:off x="101064" y="1019780"/>
            <a:ext cx="3346110" cy="1987371"/>
          </a:xfrm>
          <a:prstGeom prst="rect">
            <a:avLst/>
          </a:prstGeom>
        </p:spPr>
      </p:pic>
      <p:pic>
        <p:nvPicPr>
          <p:cNvPr id="21" name="Picture 20">
            <a:extLst>
              <a:ext uri="{FF2B5EF4-FFF2-40B4-BE49-F238E27FC236}">
                <a16:creationId xmlns:a16="http://schemas.microsoft.com/office/drawing/2014/main" id="{2DB1FA25-AC4D-8729-FC43-98F7215FF439}"/>
              </a:ext>
            </a:extLst>
          </p:cNvPr>
          <p:cNvPicPr>
            <a:picLocks noChangeAspect="1"/>
          </p:cNvPicPr>
          <p:nvPr/>
        </p:nvPicPr>
        <p:blipFill>
          <a:blip r:embed="rId7"/>
          <a:stretch>
            <a:fillRect/>
          </a:stretch>
        </p:blipFill>
        <p:spPr>
          <a:xfrm>
            <a:off x="101064" y="1012328"/>
            <a:ext cx="1101727" cy="367242"/>
          </a:xfrm>
          <a:prstGeom prst="rect">
            <a:avLst/>
          </a:prstGeom>
        </p:spPr>
      </p:pic>
      <p:pic>
        <p:nvPicPr>
          <p:cNvPr id="23" name="Picture 22">
            <a:extLst>
              <a:ext uri="{FF2B5EF4-FFF2-40B4-BE49-F238E27FC236}">
                <a16:creationId xmlns:a16="http://schemas.microsoft.com/office/drawing/2014/main" id="{C3133309-B035-3EC9-53C8-728270658359}"/>
              </a:ext>
            </a:extLst>
          </p:cNvPr>
          <p:cNvPicPr>
            <a:picLocks noChangeAspect="1"/>
          </p:cNvPicPr>
          <p:nvPr/>
        </p:nvPicPr>
        <p:blipFill>
          <a:blip r:embed="rId8"/>
          <a:stretch>
            <a:fillRect/>
          </a:stretch>
        </p:blipFill>
        <p:spPr>
          <a:xfrm rot="21208039">
            <a:off x="192100" y="3093212"/>
            <a:ext cx="3286220" cy="1503148"/>
          </a:xfrm>
          <a:prstGeom prst="rect">
            <a:avLst/>
          </a:prstGeom>
        </p:spPr>
      </p:pic>
      <p:pic>
        <p:nvPicPr>
          <p:cNvPr id="25" name="Picture 24" descr="A group of people holding signs&#10;&#10;Description automatically generated">
            <a:extLst>
              <a:ext uri="{FF2B5EF4-FFF2-40B4-BE49-F238E27FC236}">
                <a16:creationId xmlns:a16="http://schemas.microsoft.com/office/drawing/2014/main" id="{25B213FF-EF04-8F4C-4B74-22F395264608}"/>
              </a:ext>
            </a:extLst>
          </p:cNvPr>
          <p:cNvPicPr>
            <a:picLocks noChangeAspect="1"/>
          </p:cNvPicPr>
          <p:nvPr/>
        </p:nvPicPr>
        <p:blipFill>
          <a:blip r:embed="rId9"/>
          <a:stretch>
            <a:fillRect/>
          </a:stretch>
        </p:blipFill>
        <p:spPr>
          <a:xfrm rot="21360924">
            <a:off x="238812" y="4741902"/>
            <a:ext cx="2988688" cy="1988836"/>
          </a:xfrm>
          <a:prstGeom prst="rect">
            <a:avLst/>
          </a:prstGeom>
        </p:spPr>
      </p:pic>
    </p:spTree>
    <p:extLst>
      <p:ext uri="{BB962C8B-B14F-4D97-AF65-F5344CB8AC3E}">
        <p14:creationId xmlns:p14="http://schemas.microsoft.com/office/powerpoint/2010/main" val="17717633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8FEEF-2470-94F8-F14F-E143063D8BBC}"/>
              </a:ext>
            </a:extLst>
          </p:cNvPr>
          <p:cNvSpPr>
            <a:spLocks noGrp="1"/>
          </p:cNvSpPr>
          <p:nvPr>
            <p:ph type="title"/>
          </p:nvPr>
        </p:nvSpPr>
        <p:spPr/>
        <p:txBody>
          <a:bodyPr/>
          <a:lstStyle/>
          <a:p>
            <a:r>
              <a:rPr lang="en-US" dirty="0"/>
              <a:t>Take-aways</a:t>
            </a:r>
          </a:p>
        </p:txBody>
      </p:sp>
      <p:sp>
        <p:nvSpPr>
          <p:cNvPr id="3" name="Content Placeholder 2">
            <a:extLst>
              <a:ext uri="{FF2B5EF4-FFF2-40B4-BE49-F238E27FC236}">
                <a16:creationId xmlns:a16="http://schemas.microsoft.com/office/drawing/2014/main" id="{477B860F-66CB-6ADC-8848-406B07056550}"/>
              </a:ext>
            </a:extLst>
          </p:cNvPr>
          <p:cNvSpPr>
            <a:spLocks noGrp="1"/>
          </p:cNvSpPr>
          <p:nvPr>
            <p:ph idx="1"/>
          </p:nvPr>
        </p:nvSpPr>
        <p:spPr>
          <a:xfrm>
            <a:off x="838200" y="1825625"/>
            <a:ext cx="11227676" cy="2861989"/>
          </a:xfrm>
        </p:spPr>
        <p:txBody>
          <a:bodyPr>
            <a:normAutofit/>
          </a:bodyPr>
          <a:lstStyle/>
          <a:p>
            <a:pPr>
              <a:lnSpc>
                <a:spcPct val="100000"/>
              </a:lnSpc>
            </a:pPr>
            <a:r>
              <a:rPr lang="en-US" dirty="0"/>
              <a:t> PSIA -&gt; combination of physical, social, and psychological factors.</a:t>
            </a:r>
          </a:p>
          <a:p>
            <a:pPr>
              <a:lnSpc>
                <a:spcPct val="100000"/>
              </a:lnSpc>
            </a:pPr>
            <a:r>
              <a:rPr lang="en-US" dirty="0"/>
              <a:t> Factors are inter-dependent &amp; interact in complex ways</a:t>
            </a:r>
          </a:p>
          <a:p>
            <a:pPr>
              <a:lnSpc>
                <a:spcPct val="100000"/>
              </a:lnSpc>
            </a:pPr>
            <a:r>
              <a:rPr lang="en-US" dirty="0"/>
              <a:t> Follow the impacts to see how they interact </a:t>
            </a:r>
          </a:p>
          <a:p>
            <a:pPr>
              <a:lnSpc>
                <a:spcPct val="120000"/>
              </a:lnSpc>
            </a:pPr>
            <a:r>
              <a:rPr lang="en-US" dirty="0"/>
              <a:t> Where you </a:t>
            </a:r>
            <a:r>
              <a:rPr lang="en-US" i="1" dirty="0"/>
              <a:t>start</a:t>
            </a:r>
            <a:r>
              <a:rPr lang="en-US" dirty="0"/>
              <a:t> does not matter to findings of PSIA as long as</a:t>
            </a:r>
            <a:br>
              <a:rPr lang="en-US" dirty="0"/>
            </a:br>
            <a:r>
              <a:rPr lang="en-US" dirty="0"/>
              <a:t>        </a:t>
            </a:r>
            <a:r>
              <a:rPr lang="en-US" i="1" dirty="0"/>
              <a:t>both</a:t>
            </a:r>
            <a:r>
              <a:rPr lang="en-US" dirty="0"/>
              <a:t> psychological and social impacts are being assessed</a:t>
            </a:r>
          </a:p>
        </p:txBody>
      </p:sp>
      <p:pic>
        <p:nvPicPr>
          <p:cNvPr id="4" name="Picture 3">
            <a:extLst>
              <a:ext uri="{FF2B5EF4-FFF2-40B4-BE49-F238E27FC236}">
                <a16:creationId xmlns:a16="http://schemas.microsoft.com/office/drawing/2014/main" id="{A2500639-8A5D-32EB-A55D-A64F1F2AE1B2}"/>
              </a:ext>
            </a:extLst>
          </p:cNvPr>
          <p:cNvPicPr>
            <a:picLocks noChangeAspect="1"/>
          </p:cNvPicPr>
          <p:nvPr/>
        </p:nvPicPr>
        <p:blipFill>
          <a:blip r:embed="rId2">
            <a:alphaModFix amt="25000"/>
          </a:blip>
          <a:stretch>
            <a:fillRect/>
          </a:stretch>
        </p:blipFill>
        <p:spPr>
          <a:xfrm>
            <a:off x="0" y="6104237"/>
            <a:ext cx="12192000" cy="753763"/>
          </a:xfrm>
          <a:prstGeom prst="rect">
            <a:avLst/>
          </a:prstGeom>
        </p:spPr>
      </p:pic>
    </p:spTree>
    <p:extLst>
      <p:ext uri="{BB962C8B-B14F-4D97-AF65-F5344CB8AC3E}">
        <p14:creationId xmlns:p14="http://schemas.microsoft.com/office/powerpoint/2010/main" val="37012037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6C47DF-46C4-CD8D-81FC-7BC1291D9989}"/>
              </a:ext>
            </a:extLst>
          </p:cNvPr>
          <p:cNvPicPr>
            <a:picLocks noChangeAspect="1"/>
          </p:cNvPicPr>
          <p:nvPr/>
        </p:nvPicPr>
        <p:blipFill>
          <a:blip r:embed="rId2">
            <a:alphaModFix amt="25000"/>
          </a:blip>
          <a:stretch>
            <a:fillRect/>
          </a:stretch>
        </p:blipFill>
        <p:spPr>
          <a:xfrm>
            <a:off x="0" y="6104237"/>
            <a:ext cx="12192000" cy="753763"/>
          </a:xfrm>
          <a:prstGeom prst="rect">
            <a:avLst/>
          </a:prstGeom>
        </p:spPr>
      </p:pic>
      <p:sp>
        <p:nvSpPr>
          <p:cNvPr id="201" name="Oval"/>
          <p:cNvSpPr/>
          <p:nvPr/>
        </p:nvSpPr>
        <p:spPr>
          <a:xfrm>
            <a:off x="4724968" y="2620274"/>
            <a:ext cx="2742065" cy="2670069"/>
          </a:xfrm>
          <a:prstGeom prst="ellipse">
            <a:avLst/>
          </a:prstGeom>
          <a:ln w="762000">
            <a:solidFill>
              <a:schemeClr val="accent2">
                <a:satOff val="44164"/>
                <a:lumOff val="14231"/>
              </a:schemeClr>
            </a:solidFill>
            <a:miter lim="400000"/>
          </a:ln>
        </p:spPr>
        <p:txBody>
          <a:bodyPr lIns="35719" tIns="35719" rIns="35719" bIns="35719" anchor="ctr"/>
          <a:lstStyle/>
          <a:p>
            <a:pPr>
              <a:defRPr sz="2400" cap="all" spc="384">
                <a:latin typeface="Avenir Medium"/>
                <a:ea typeface="Avenir Medium"/>
                <a:cs typeface="Avenir Medium"/>
                <a:sym typeface="Avenir Medium"/>
              </a:defRPr>
            </a:pPr>
            <a:endParaRPr sz="1687"/>
          </a:p>
        </p:txBody>
      </p:sp>
      <p:sp>
        <p:nvSpPr>
          <p:cNvPr id="202" name="Where is The Filed Heading?"/>
          <p:cNvSpPr txBox="1">
            <a:spLocks noGrp="1"/>
          </p:cNvSpPr>
          <p:nvPr>
            <p:ph type="title"/>
          </p:nvPr>
        </p:nvSpPr>
        <p:spPr>
          <a:xfrm>
            <a:off x="1554173" y="322756"/>
            <a:ext cx="9083655" cy="1097298"/>
          </a:xfrm>
          <a:prstGeom prst="rect">
            <a:avLst/>
          </a:prstGeom>
          <a:effectLst>
            <a:outerShdw blurRad="50800" dist="38100" dir="2700000" algn="tl" rotWithShape="0">
              <a:prstClr val="black">
                <a:alpha val="40000"/>
              </a:prstClr>
            </a:outerShdw>
          </a:effectLst>
        </p:spPr>
        <p:txBody>
          <a:bodyPr>
            <a:normAutofit/>
          </a:bodyPr>
          <a:lstStyle>
            <a:lvl1pPr algn="ctr" defTabSz="496570">
              <a:defRPr sz="5270" spc="843"/>
            </a:lvl1pPr>
          </a:lstStyle>
          <a:p>
            <a:r>
              <a:rPr sz="4000" dirty="0"/>
              <a:t>Where is </a:t>
            </a:r>
            <a:r>
              <a:rPr lang="en-AU" sz="4000" dirty="0"/>
              <a:t>t</a:t>
            </a:r>
            <a:r>
              <a:rPr sz="4000" dirty="0"/>
              <a:t>he Fie</a:t>
            </a:r>
            <a:r>
              <a:rPr lang="en-AU" sz="4000" dirty="0"/>
              <a:t>l</a:t>
            </a:r>
            <a:r>
              <a:rPr sz="4000" dirty="0"/>
              <a:t>d Heading?</a:t>
            </a:r>
          </a:p>
        </p:txBody>
      </p:sp>
      <p:sp>
        <p:nvSpPr>
          <p:cNvPr id="203" name="Circle"/>
          <p:cNvSpPr/>
          <p:nvPr/>
        </p:nvSpPr>
        <p:spPr>
          <a:xfrm>
            <a:off x="5738813" y="2277435"/>
            <a:ext cx="714375" cy="714376"/>
          </a:xfrm>
          <a:prstGeom prst="ellipse">
            <a:avLst/>
          </a:prstGeom>
          <a:solidFill>
            <a:srgbClr val="000000"/>
          </a:solidFill>
          <a:ln w="127000">
            <a:solidFill>
              <a:schemeClr val="accent2">
                <a:satOff val="44164"/>
                <a:lumOff val="14231"/>
              </a:schemeClr>
            </a:solidFill>
            <a:miter lim="400000"/>
          </a:ln>
        </p:spPr>
        <p:txBody>
          <a:bodyPr lIns="35719" tIns="35719" rIns="35719" bIns="35719" anchor="ctr"/>
          <a:lstStyle/>
          <a:p>
            <a:pPr>
              <a:defRPr sz="2400" cap="all" spc="384">
                <a:latin typeface="Avenir Medium"/>
                <a:ea typeface="Avenir Medium"/>
                <a:cs typeface="Avenir Medium"/>
                <a:sym typeface="Avenir Medium"/>
              </a:defRPr>
            </a:pPr>
            <a:endParaRPr sz="1687"/>
          </a:p>
        </p:txBody>
      </p:sp>
      <p:sp>
        <p:nvSpPr>
          <p:cNvPr id="204" name="Circle"/>
          <p:cNvSpPr/>
          <p:nvPr/>
        </p:nvSpPr>
        <p:spPr>
          <a:xfrm>
            <a:off x="5889552" y="5081360"/>
            <a:ext cx="412896" cy="412897"/>
          </a:xfrm>
          <a:prstGeom prst="ellipse">
            <a:avLst/>
          </a:prstGeom>
          <a:solidFill>
            <a:srgbClr val="000000"/>
          </a:solidFill>
          <a:ln w="127000">
            <a:solidFill>
              <a:schemeClr val="accent2">
                <a:satOff val="44164"/>
                <a:lumOff val="14231"/>
              </a:schemeClr>
            </a:solidFill>
            <a:miter lim="400000"/>
          </a:ln>
        </p:spPr>
        <p:txBody>
          <a:bodyPr lIns="35719" tIns="35719" rIns="35719" bIns="35719" anchor="ctr"/>
          <a:lstStyle/>
          <a:p>
            <a:pPr>
              <a:defRPr sz="2400" cap="all" spc="384">
                <a:latin typeface="Avenir Medium"/>
                <a:ea typeface="Avenir Medium"/>
                <a:cs typeface="Avenir Medium"/>
                <a:sym typeface="Avenir Medium"/>
              </a:defRPr>
            </a:pPr>
            <a:endParaRPr sz="1687"/>
          </a:p>
        </p:txBody>
      </p:sp>
      <p:sp>
        <p:nvSpPr>
          <p:cNvPr id="205" name="Stakeholder Engagement and IA Streamlining"/>
          <p:cNvSpPr txBox="1"/>
          <p:nvPr/>
        </p:nvSpPr>
        <p:spPr>
          <a:xfrm>
            <a:off x="2166938" y="3432377"/>
            <a:ext cx="1900485" cy="10458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lvl1pPr algn="r">
              <a:spcBef>
                <a:spcPts val="3200"/>
              </a:spcBef>
              <a:defRPr sz="3000">
                <a:solidFill>
                  <a:schemeClr val="accent2">
                    <a:satOff val="44164"/>
                    <a:lumOff val="14231"/>
                  </a:schemeClr>
                </a:solidFill>
              </a:defRPr>
            </a:lvl1pPr>
          </a:lstStyle>
          <a:p>
            <a:r>
              <a:rPr sz="2109" dirty="0"/>
              <a:t>Stakeholder Engagement </a:t>
            </a:r>
            <a:r>
              <a:rPr lang="en-AU" sz="2109" dirty="0"/>
              <a:t>&amp;</a:t>
            </a:r>
            <a:r>
              <a:rPr sz="2109" dirty="0"/>
              <a:t> </a:t>
            </a:r>
            <a:br>
              <a:rPr lang="en-AU" sz="2109" dirty="0"/>
            </a:br>
            <a:r>
              <a:rPr sz="2109" dirty="0"/>
              <a:t>IA Streamlining</a:t>
            </a:r>
          </a:p>
        </p:txBody>
      </p:sp>
      <p:sp>
        <p:nvSpPr>
          <p:cNvPr id="206" name="Community-Project Relations"/>
          <p:cNvSpPr txBox="1"/>
          <p:nvPr/>
        </p:nvSpPr>
        <p:spPr>
          <a:xfrm>
            <a:off x="4350680" y="1643087"/>
            <a:ext cx="3700846" cy="3967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spcBef>
                <a:spcPts val="3200"/>
              </a:spcBef>
              <a:defRPr sz="3000">
                <a:solidFill>
                  <a:schemeClr val="accent2">
                    <a:satOff val="44164"/>
                    <a:lumOff val="14231"/>
                  </a:schemeClr>
                </a:solidFill>
              </a:defRPr>
            </a:lvl1pPr>
          </a:lstStyle>
          <a:p>
            <a:r>
              <a:rPr sz="2109" dirty="0"/>
              <a:t>Community-Project Relations </a:t>
            </a:r>
          </a:p>
        </p:txBody>
      </p:sp>
      <p:sp>
        <p:nvSpPr>
          <p:cNvPr id="207" name="Psycho-social Impact Assessment"/>
          <p:cNvSpPr txBox="1"/>
          <p:nvPr/>
        </p:nvSpPr>
        <p:spPr>
          <a:xfrm>
            <a:off x="4245577" y="5808590"/>
            <a:ext cx="4204740" cy="3967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lvl1pPr>
              <a:spcBef>
                <a:spcPts val="3200"/>
              </a:spcBef>
              <a:defRPr sz="3000">
                <a:solidFill>
                  <a:schemeClr val="accent2">
                    <a:satOff val="44164"/>
                    <a:lumOff val="14231"/>
                  </a:schemeClr>
                </a:solidFill>
              </a:defRPr>
            </a:lvl1pPr>
          </a:lstStyle>
          <a:p>
            <a:r>
              <a:rPr sz="2109" dirty="0"/>
              <a:t>Psycho-</a:t>
            </a:r>
            <a:r>
              <a:rPr lang="en-AU" sz="2109" dirty="0"/>
              <a:t>S</a:t>
            </a:r>
            <a:r>
              <a:rPr sz="2109" dirty="0" err="1"/>
              <a:t>ocial</a:t>
            </a:r>
            <a:r>
              <a:rPr sz="2109" dirty="0"/>
              <a:t> Impact Assessment</a:t>
            </a:r>
          </a:p>
        </p:txBody>
      </p:sp>
      <p:sp>
        <p:nvSpPr>
          <p:cNvPr id="208" name="Psychology Informed IA"/>
          <p:cNvSpPr txBox="1"/>
          <p:nvPr/>
        </p:nvSpPr>
        <p:spPr>
          <a:xfrm>
            <a:off x="8124578" y="3594665"/>
            <a:ext cx="2149076" cy="7212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lgn="l">
              <a:spcBef>
                <a:spcPts val="3200"/>
              </a:spcBef>
              <a:defRPr sz="3000">
                <a:solidFill>
                  <a:schemeClr val="accent2">
                    <a:satOff val="44164"/>
                    <a:lumOff val="14231"/>
                  </a:schemeClr>
                </a:solidFill>
              </a:defRPr>
            </a:lvl1pPr>
          </a:lstStyle>
          <a:p>
            <a:r>
              <a:rPr sz="2109" dirty="0"/>
              <a:t>Psychology</a:t>
            </a:r>
            <a:r>
              <a:rPr lang="en-AU" sz="2109" dirty="0"/>
              <a:t>-</a:t>
            </a:r>
            <a:r>
              <a:rPr sz="2109" dirty="0"/>
              <a:t> Informed IA</a:t>
            </a:r>
          </a:p>
        </p:txBody>
      </p:sp>
      <p:sp>
        <p:nvSpPr>
          <p:cNvPr id="209" name="Circle"/>
          <p:cNvSpPr/>
          <p:nvPr/>
        </p:nvSpPr>
        <p:spPr>
          <a:xfrm>
            <a:off x="4378279" y="3598121"/>
            <a:ext cx="714376" cy="714376"/>
          </a:xfrm>
          <a:prstGeom prst="ellipse">
            <a:avLst/>
          </a:prstGeom>
          <a:solidFill>
            <a:srgbClr val="000000"/>
          </a:solidFill>
          <a:ln w="127000">
            <a:solidFill>
              <a:schemeClr val="accent2">
                <a:satOff val="44164"/>
                <a:lumOff val="14231"/>
              </a:schemeClr>
            </a:solidFill>
            <a:miter lim="400000"/>
          </a:ln>
        </p:spPr>
        <p:txBody>
          <a:bodyPr lIns="35719" tIns="35719" rIns="35719" bIns="35719" anchor="ctr"/>
          <a:lstStyle/>
          <a:p>
            <a:pPr>
              <a:defRPr sz="2400" cap="all" spc="384">
                <a:latin typeface="Avenir Medium"/>
                <a:ea typeface="Avenir Medium"/>
                <a:cs typeface="Avenir Medium"/>
                <a:sym typeface="Avenir Medium"/>
              </a:defRPr>
            </a:pPr>
            <a:endParaRPr sz="1687"/>
          </a:p>
        </p:txBody>
      </p:sp>
      <p:sp>
        <p:nvSpPr>
          <p:cNvPr id="210" name="Circle"/>
          <p:cNvSpPr/>
          <p:nvPr/>
        </p:nvSpPr>
        <p:spPr>
          <a:xfrm>
            <a:off x="7099193" y="3598121"/>
            <a:ext cx="714376" cy="714376"/>
          </a:xfrm>
          <a:prstGeom prst="ellipse">
            <a:avLst/>
          </a:prstGeom>
          <a:solidFill>
            <a:srgbClr val="000000"/>
          </a:solidFill>
          <a:ln w="127000">
            <a:solidFill>
              <a:schemeClr val="accent2">
                <a:satOff val="44164"/>
                <a:lumOff val="14231"/>
              </a:schemeClr>
            </a:solidFill>
            <a:miter lim="400000"/>
          </a:ln>
        </p:spPr>
        <p:txBody>
          <a:bodyPr lIns="35719" tIns="35719" rIns="35719" bIns="35719" anchor="ctr"/>
          <a:lstStyle/>
          <a:p>
            <a:pPr>
              <a:defRPr sz="2400" cap="all" spc="384">
                <a:latin typeface="Avenir Medium"/>
                <a:ea typeface="Avenir Medium"/>
                <a:cs typeface="Avenir Medium"/>
                <a:sym typeface="Avenir Medium"/>
              </a:defRPr>
            </a:pPr>
            <a:endParaRPr sz="1687"/>
          </a:p>
        </p:txBody>
      </p:sp>
    </p:spTree>
    <p:extLst>
      <p:ext uri="{BB962C8B-B14F-4D97-AF65-F5344CB8AC3E}">
        <p14:creationId xmlns:p14="http://schemas.microsoft.com/office/powerpoint/2010/main" val="325101599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0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203"/>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204"/>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205"/>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iterate>
                                    <p:tmAbs val="0"/>
                                  </p:iterate>
                                  <p:childTnLst>
                                    <p:set>
                                      <p:cBhvr>
                                        <p:cTn id="18" fill="hold"/>
                                        <p:tgtEl>
                                          <p:spTgt spid="206"/>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iterate>
                                    <p:tmAbs val="0"/>
                                  </p:iterate>
                                  <p:childTnLst>
                                    <p:set>
                                      <p:cBhvr>
                                        <p:cTn id="21" fill="hold"/>
                                        <p:tgtEl>
                                          <p:spTgt spid="207"/>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iterate>
                                    <p:tmAbs val="0"/>
                                  </p:iterate>
                                  <p:childTnLst>
                                    <p:set>
                                      <p:cBhvr>
                                        <p:cTn id="24" fill="hold"/>
                                        <p:tgtEl>
                                          <p:spTgt spid="208"/>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iterate>
                                    <p:tmAbs val="0"/>
                                  </p:iterate>
                                  <p:childTnLst>
                                    <p:set>
                                      <p:cBhvr>
                                        <p:cTn id="27" fill="hold"/>
                                        <p:tgtEl>
                                          <p:spTgt spid="209"/>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iterate>
                                    <p:tmAbs val="0"/>
                                  </p:iterate>
                                  <p:childTnLst>
                                    <p:set>
                                      <p:cBhvr>
                                        <p:cTn id="30" fill="hold"/>
                                        <p:tgtEl>
                                          <p:spTgt spid="2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 grpId="0" animBg="1" advAuto="0"/>
      <p:bldP spid="203" grpId="0" animBg="1" advAuto="0"/>
      <p:bldP spid="204" grpId="0" animBg="1" advAuto="0"/>
      <p:bldP spid="205" grpId="0" animBg="1" advAuto="0"/>
      <p:bldP spid="206" grpId="0" animBg="1" advAuto="0"/>
      <p:bldP spid="207" grpId="0" animBg="1" advAuto="0"/>
      <p:bldP spid="208" grpId="0" animBg="1" advAuto="0"/>
      <p:bldP spid="209" grpId="0" animBg="1" advAuto="0"/>
      <p:bldP spid="210" grpId="0"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IAIA25 | Evolving the state of the art in Psycho-social impact assessment…"/>
          <p:cNvSpPr txBox="1"/>
          <p:nvPr/>
        </p:nvSpPr>
        <p:spPr>
          <a:xfrm>
            <a:off x="1778882" y="1298200"/>
            <a:ext cx="8858945" cy="49378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normAutofit/>
          </a:bodyPr>
          <a:lstStyle/>
          <a:p>
            <a:pPr marL="330387" indent="-330387">
              <a:spcBef>
                <a:spcPts val="2953"/>
              </a:spcBef>
              <a:buClr>
                <a:srgbClr val="646464"/>
              </a:buClr>
              <a:buSzPct val="90000"/>
              <a:buChar char="•"/>
              <a:defRPr sz="3600"/>
            </a:pPr>
            <a:r>
              <a:rPr sz="2531" dirty="0">
                <a:solidFill>
                  <a:schemeClr val="accent2">
                    <a:satOff val="44164"/>
                    <a:lumOff val="14231"/>
                  </a:schemeClr>
                </a:solidFill>
              </a:rPr>
              <a:t>IAIA25 | </a:t>
            </a:r>
            <a:r>
              <a:rPr sz="2531" dirty="0"/>
              <a:t>Evolving the state of the art in </a:t>
            </a:r>
            <a:br>
              <a:rPr lang="en-AU" sz="2531" dirty="0"/>
            </a:br>
            <a:r>
              <a:rPr lang="en-AU" sz="2531" dirty="0"/>
              <a:t>                    </a:t>
            </a:r>
            <a:r>
              <a:rPr sz="2531" dirty="0"/>
              <a:t>Psycho-</a:t>
            </a:r>
            <a:r>
              <a:rPr lang="en-AU" sz="2531" dirty="0"/>
              <a:t>S</a:t>
            </a:r>
            <a:r>
              <a:rPr sz="2531" dirty="0" err="1"/>
              <a:t>ocial</a:t>
            </a:r>
            <a:r>
              <a:rPr sz="2531" dirty="0"/>
              <a:t> </a:t>
            </a:r>
            <a:r>
              <a:rPr lang="en-AU" sz="2531" dirty="0"/>
              <a:t>I</a:t>
            </a:r>
            <a:r>
              <a:rPr sz="2531" dirty="0" err="1"/>
              <a:t>mpact</a:t>
            </a:r>
            <a:r>
              <a:rPr sz="2531" dirty="0"/>
              <a:t> </a:t>
            </a:r>
            <a:r>
              <a:rPr lang="en-AU" sz="2531" dirty="0"/>
              <a:t>A</a:t>
            </a:r>
            <a:r>
              <a:rPr sz="2531" dirty="0" err="1"/>
              <a:t>ssessment</a:t>
            </a:r>
            <a:endParaRPr sz="2531" dirty="0"/>
          </a:p>
          <a:p>
            <a:pPr marL="330387" indent="-330387">
              <a:spcBef>
                <a:spcPts val="2953"/>
              </a:spcBef>
              <a:buClr>
                <a:srgbClr val="646464"/>
              </a:buClr>
              <a:buSzPct val="90000"/>
              <a:buChar char="•"/>
              <a:defRPr sz="3600"/>
            </a:pPr>
            <a:r>
              <a:rPr sz="2531" dirty="0">
                <a:solidFill>
                  <a:schemeClr val="accent2">
                    <a:satOff val="44164"/>
                    <a:lumOff val="14231"/>
                  </a:schemeClr>
                </a:solidFill>
              </a:rPr>
              <a:t>IAIA25 | </a:t>
            </a:r>
            <a:r>
              <a:rPr sz="2531" dirty="0"/>
              <a:t>Psychology</a:t>
            </a:r>
            <a:r>
              <a:rPr lang="en-AU" sz="2531" dirty="0"/>
              <a:t>-</a:t>
            </a:r>
            <a:r>
              <a:rPr sz="2531" dirty="0"/>
              <a:t>Informed Impact Assessment Training</a:t>
            </a:r>
          </a:p>
          <a:p>
            <a:pPr marL="330387" indent="-330387">
              <a:spcBef>
                <a:spcPts val="2953"/>
              </a:spcBef>
              <a:buClr>
                <a:srgbClr val="646464"/>
              </a:buClr>
              <a:buSzPct val="90000"/>
              <a:buChar char="•"/>
              <a:defRPr sz="3600"/>
            </a:pPr>
            <a:r>
              <a:rPr sz="2531" dirty="0">
                <a:solidFill>
                  <a:schemeClr val="accent2">
                    <a:satOff val="44164"/>
                    <a:lumOff val="14231"/>
                  </a:schemeClr>
                </a:solidFill>
              </a:rPr>
              <a:t>In preparation | </a:t>
            </a:r>
            <a:r>
              <a:rPr sz="2531" dirty="0"/>
              <a:t>Chapter for </a:t>
            </a:r>
            <a:r>
              <a:rPr sz="2531" i="1" dirty="0"/>
              <a:t>HIA Handbook</a:t>
            </a:r>
          </a:p>
          <a:p>
            <a:pPr marL="330387" indent="-330387">
              <a:spcBef>
                <a:spcPts val="2953"/>
              </a:spcBef>
              <a:buClr>
                <a:srgbClr val="646464"/>
              </a:buClr>
              <a:buSzPct val="90000"/>
              <a:buChar char="•"/>
              <a:defRPr sz="3600"/>
            </a:pPr>
            <a:r>
              <a:rPr sz="2531" dirty="0">
                <a:solidFill>
                  <a:schemeClr val="accent2">
                    <a:satOff val="44164"/>
                    <a:lumOff val="14231"/>
                  </a:schemeClr>
                </a:solidFill>
              </a:rPr>
              <a:t>In preparation | </a:t>
            </a:r>
            <a:r>
              <a:rPr sz="2531" dirty="0"/>
              <a:t>Review </a:t>
            </a:r>
            <a:r>
              <a:rPr lang="en-AU" sz="2531" dirty="0"/>
              <a:t>article</a:t>
            </a:r>
            <a:r>
              <a:rPr sz="2531" dirty="0"/>
              <a:t> on PSIA</a:t>
            </a:r>
          </a:p>
          <a:p>
            <a:pPr marL="330387" indent="-330387">
              <a:spcBef>
                <a:spcPts val="2953"/>
              </a:spcBef>
              <a:buClr>
                <a:srgbClr val="646464"/>
              </a:buClr>
              <a:buSzPct val="90000"/>
              <a:buChar char="•"/>
              <a:defRPr sz="3600"/>
            </a:pPr>
            <a:r>
              <a:rPr sz="2531" dirty="0">
                <a:solidFill>
                  <a:schemeClr val="accent2">
                    <a:satOff val="44164"/>
                    <a:lumOff val="14231"/>
                  </a:schemeClr>
                </a:solidFill>
              </a:rPr>
              <a:t>In preparation | </a:t>
            </a:r>
            <a:r>
              <a:rPr sz="2531" i="1" dirty="0"/>
              <a:t>Handbook in Community-Project Relations </a:t>
            </a:r>
            <a:r>
              <a:rPr sz="2531" i="1" dirty="0">
                <a:solidFill>
                  <a:schemeClr val="accent2">
                    <a:satOff val="44164"/>
                    <a:lumOff val="14231"/>
                  </a:schemeClr>
                </a:solidFill>
              </a:rPr>
              <a:t> </a:t>
            </a:r>
          </a:p>
        </p:txBody>
      </p:sp>
      <p:sp>
        <p:nvSpPr>
          <p:cNvPr id="213" name="Upcoming Activities"/>
          <p:cNvSpPr txBox="1">
            <a:spLocks noGrp="1"/>
          </p:cNvSpPr>
          <p:nvPr>
            <p:ph type="title"/>
          </p:nvPr>
        </p:nvSpPr>
        <p:spPr>
          <a:xfrm>
            <a:off x="1554173" y="332687"/>
            <a:ext cx="9083655" cy="1097298"/>
          </a:xfrm>
          <a:prstGeom prst="rect">
            <a:avLst/>
          </a:prstGeom>
          <a:effectLst>
            <a:outerShdw blurRad="50800" dist="38100" dir="2700000" algn="tl" rotWithShape="0">
              <a:prstClr val="black">
                <a:alpha val="40000"/>
              </a:prstClr>
            </a:outerShdw>
          </a:effectLst>
        </p:spPr>
        <p:txBody>
          <a:bodyPr>
            <a:normAutofit/>
          </a:bodyPr>
          <a:lstStyle>
            <a:lvl1pPr algn="ctr"/>
          </a:lstStyle>
          <a:p>
            <a:r>
              <a:rPr sz="4000" dirty="0"/>
              <a:t>Upcoming </a:t>
            </a:r>
            <a:r>
              <a:rPr lang="en-AU" sz="4000" dirty="0"/>
              <a:t>PSIA </a:t>
            </a:r>
            <a:r>
              <a:rPr sz="4000" dirty="0"/>
              <a:t>Activities</a:t>
            </a:r>
          </a:p>
        </p:txBody>
      </p:sp>
      <p:pic>
        <p:nvPicPr>
          <p:cNvPr id="2" name="Picture 1">
            <a:extLst>
              <a:ext uri="{FF2B5EF4-FFF2-40B4-BE49-F238E27FC236}">
                <a16:creationId xmlns:a16="http://schemas.microsoft.com/office/drawing/2014/main" id="{C3E56765-A58E-6D8B-6BD8-59C147754799}"/>
              </a:ext>
            </a:extLst>
          </p:cNvPr>
          <p:cNvPicPr>
            <a:picLocks noChangeAspect="1"/>
          </p:cNvPicPr>
          <p:nvPr/>
        </p:nvPicPr>
        <p:blipFill>
          <a:blip r:embed="rId2">
            <a:alphaModFix amt="25000"/>
          </a:blip>
          <a:stretch>
            <a:fillRect/>
          </a:stretch>
        </p:blipFill>
        <p:spPr>
          <a:xfrm>
            <a:off x="0" y="6104237"/>
            <a:ext cx="12192000" cy="753763"/>
          </a:xfrm>
          <a:prstGeom prst="rect">
            <a:avLst/>
          </a:prstGeom>
        </p:spPr>
      </p:pic>
    </p:spTree>
    <p:extLst>
      <p:ext uri="{BB962C8B-B14F-4D97-AF65-F5344CB8AC3E}">
        <p14:creationId xmlns:p14="http://schemas.microsoft.com/office/powerpoint/2010/main" val="1434393862"/>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1E345-1EB0-D12B-DC6E-DFE822EFF1BF}"/>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778EAAC3-5654-0ECD-46CA-F4477F36E7C3}"/>
              </a:ext>
            </a:extLst>
          </p:cNvPr>
          <p:cNvPicPr>
            <a:picLocks noChangeAspect="1"/>
          </p:cNvPicPr>
          <p:nvPr/>
        </p:nvPicPr>
        <p:blipFill>
          <a:blip r:embed="rId3">
            <a:alphaModFix amt="25000"/>
          </a:blip>
          <a:stretch>
            <a:fillRect/>
          </a:stretch>
        </p:blipFill>
        <p:spPr>
          <a:xfrm>
            <a:off x="0" y="6104237"/>
            <a:ext cx="12192000" cy="753763"/>
          </a:xfrm>
          <a:prstGeom prst="rect">
            <a:avLst/>
          </a:prstGeom>
        </p:spPr>
      </p:pic>
      <p:sp>
        <p:nvSpPr>
          <p:cNvPr id="139" name="Oval">
            <a:extLst>
              <a:ext uri="{FF2B5EF4-FFF2-40B4-BE49-F238E27FC236}">
                <a16:creationId xmlns:a16="http://schemas.microsoft.com/office/drawing/2014/main" id="{F06EADB9-6D93-9172-A3E8-5020D081C67D}"/>
              </a:ext>
            </a:extLst>
          </p:cNvPr>
          <p:cNvSpPr/>
          <p:nvPr/>
        </p:nvSpPr>
        <p:spPr>
          <a:xfrm>
            <a:off x="2566810" y="2470782"/>
            <a:ext cx="6352360" cy="3454051"/>
          </a:xfrm>
          <a:prstGeom prst="ellipse">
            <a:avLst/>
          </a:prstGeom>
          <a:ln w="25400">
            <a:solidFill>
              <a:srgbClr val="7AD4FB"/>
            </a:solidFill>
            <a:miter lim="400000"/>
          </a:ln>
        </p:spPr>
        <p:txBody>
          <a:bodyPr lIns="35719" tIns="35719" rIns="35719" bIns="35719" anchor="ctr"/>
          <a:lstStyle/>
          <a:p>
            <a:pPr>
              <a:defRPr sz="2400" cap="all" spc="384">
                <a:latin typeface="Avenir Medium"/>
                <a:ea typeface="Avenir Medium"/>
                <a:cs typeface="Avenir Medium"/>
                <a:sym typeface="Avenir Medium"/>
              </a:defRPr>
            </a:pPr>
            <a:endParaRPr sz="1687"/>
          </a:p>
        </p:txBody>
      </p:sp>
      <p:sp>
        <p:nvSpPr>
          <p:cNvPr id="140" name="Oval">
            <a:extLst>
              <a:ext uri="{FF2B5EF4-FFF2-40B4-BE49-F238E27FC236}">
                <a16:creationId xmlns:a16="http://schemas.microsoft.com/office/drawing/2014/main" id="{6615A27F-8162-5080-6289-F436E4468E44}"/>
              </a:ext>
            </a:extLst>
          </p:cNvPr>
          <p:cNvSpPr/>
          <p:nvPr/>
        </p:nvSpPr>
        <p:spPr>
          <a:xfrm rot="536786">
            <a:off x="2837045" y="2324899"/>
            <a:ext cx="6517911" cy="3553326"/>
          </a:xfrm>
          <a:prstGeom prst="ellipse">
            <a:avLst/>
          </a:prstGeom>
          <a:ln w="25400">
            <a:solidFill>
              <a:srgbClr val="7AD4FB"/>
            </a:solidFill>
            <a:miter lim="400000"/>
          </a:ln>
        </p:spPr>
        <p:txBody>
          <a:bodyPr lIns="35719" tIns="35719" rIns="35719" bIns="35719" anchor="ctr"/>
          <a:lstStyle/>
          <a:p>
            <a:pPr>
              <a:defRPr sz="2400" cap="all" spc="384">
                <a:latin typeface="Avenir Medium"/>
                <a:ea typeface="Avenir Medium"/>
                <a:cs typeface="Avenir Medium"/>
                <a:sym typeface="Avenir Medium"/>
              </a:defRPr>
            </a:pPr>
            <a:endParaRPr sz="1687"/>
          </a:p>
        </p:txBody>
      </p:sp>
      <p:sp>
        <p:nvSpPr>
          <p:cNvPr id="141" name="Oval">
            <a:extLst>
              <a:ext uri="{FF2B5EF4-FFF2-40B4-BE49-F238E27FC236}">
                <a16:creationId xmlns:a16="http://schemas.microsoft.com/office/drawing/2014/main" id="{E31A275C-3EB2-AA54-8B7F-0755B8211F7A}"/>
              </a:ext>
            </a:extLst>
          </p:cNvPr>
          <p:cNvSpPr/>
          <p:nvPr/>
        </p:nvSpPr>
        <p:spPr>
          <a:xfrm rot="21336271">
            <a:off x="2926341" y="2414195"/>
            <a:ext cx="6517911" cy="3553326"/>
          </a:xfrm>
          <a:prstGeom prst="ellipse">
            <a:avLst/>
          </a:prstGeom>
          <a:ln w="25400">
            <a:solidFill>
              <a:srgbClr val="7AD4FB"/>
            </a:solidFill>
            <a:miter lim="400000"/>
          </a:ln>
        </p:spPr>
        <p:txBody>
          <a:bodyPr lIns="35719" tIns="35719" rIns="35719" bIns="35719" anchor="ctr"/>
          <a:lstStyle/>
          <a:p>
            <a:pPr>
              <a:defRPr sz="2400" cap="all" spc="384">
                <a:latin typeface="Avenir Medium"/>
                <a:ea typeface="Avenir Medium"/>
                <a:cs typeface="Avenir Medium"/>
                <a:sym typeface="Avenir Medium"/>
              </a:defRPr>
            </a:pPr>
            <a:endParaRPr sz="1687"/>
          </a:p>
        </p:txBody>
      </p:sp>
      <p:pic>
        <p:nvPicPr>
          <p:cNvPr id="142" name="Unknown-4.jpeg" descr="Unknown-4.jpeg">
            <a:extLst>
              <a:ext uri="{FF2B5EF4-FFF2-40B4-BE49-F238E27FC236}">
                <a16:creationId xmlns:a16="http://schemas.microsoft.com/office/drawing/2014/main" id="{9F8631C0-AB1B-6A7C-6ACC-6707BC592C05}"/>
              </a:ext>
            </a:extLst>
          </p:cNvPr>
          <p:cNvPicPr>
            <a:picLocks noChangeAspect="1"/>
          </p:cNvPicPr>
          <p:nvPr/>
        </p:nvPicPr>
        <p:blipFill>
          <a:blip r:embed="rId4"/>
          <a:srcRect l="4190" t="5370" r="14107" b="12927"/>
          <a:stretch>
            <a:fillRect/>
          </a:stretch>
        </p:blipFill>
        <p:spPr>
          <a:xfrm>
            <a:off x="7697331" y="4624552"/>
            <a:ext cx="1421200" cy="1421201"/>
          </a:xfrm>
          <a:custGeom>
            <a:avLst/>
            <a:gdLst/>
            <a:ahLst/>
            <a:cxnLst>
              <a:cxn ang="0">
                <a:pos x="wd2" y="hd2"/>
              </a:cxn>
              <a:cxn ang="5400000">
                <a:pos x="wd2" y="hd2"/>
              </a:cxn>
              <a:cxn ang="10800000">
                <a:pos x="wd2" y="hd2"/>
              </a:cxn>
              <a:cxn ang="16200000">
                <a:pos x="wd2" y="hd2"/>
              </a:cxn>
            </a:cxnLst>
            <a:rect l="0" t="0" r="r" b="b"/>
            <a:pathLst>
              <a:path w="21599" h="21599" extrusionOk="0">
                <a:moveTo>
                  <a:pt x="4953" y="0"/>
                </a:moveTo>
                <a:cubicBezTo>
                  <a:pt x="3499" y="0"/>
                  <a:pt x="2627" y="-1"/>
                  <a:pt x="2046" y="242"/>
                </a:cubicBezTo>
                <a:cubicBezTo>
                  <a:pt x="1208" y="547"/>
                  <a:pt x="547" y="1208"/>
                  <a:pt x="242" y="2046"/>
                </a:cubicBezTo>
                <a:cubicBezTo>
                  <a:pt x="-1" y="2627"/>
                  <a:pt x="0" y="3499"/>
                  <a:pt x="0" y="4953"/>
                </a:cubicBezTo>
                <a:lnTo>
                  <a:pt x="0" y="16647"/>
                </a:lnTo>
                <a:cubicBezTo>
                  <a:pt x="0" y="18100"/>
                  <a:pt x="-1" y="18972"/>
                  <a:pt x="242" y="19554"/>
                </a:cubicBezTo>
                <a:cubicBezTo>
                  <a:pt x="547" y="20392"/>
                  <a:pt x="1208" y="21049"/>
                  <a:pt x="2046" y="21355"/>
                </a:cubicBezTo>
                <a:cubicBezTo>
                  <a:pt x="2627" y="21597"/>
                  <a:pt x="3499" y="21599"/>
                  <a:pt x="4953" y="21599"/>
                </a:cubicBezTo>
                <a:lnTo>
                  <a:pt x="16647" y="21599"/>
                </a:lnTo>
                <a:cubicBezTo>
                  <a:pt x="18100" y="21599"/>
                  <a:pt x="18972" y="21597"/>
                  <a:pt x="19554" y="21355"/>
                </a:cubicBezTo>
                <a:cubicBezTo>
                  <a:pt x="20392" y="21049"/>
                  <a:pt x="21049" y="20392"/>
                  <a:pt x="21355" y="19554"/>
                </a:cubicBezTo>
                <a:cubicBezTo>
                  <a:pt x="21597" y="18972"/>
                  <a:pt x="21599" y="18100"/>
                  <a:pt x="21599" y="16647"/>
                </a:cubicBezTo>
                <a:lnTo>
                  <a:pt x="21599" y="4953"/>
                </a:lnTo>
                <a:cubicBezTo>
                  <a:pt x="21599" y="3499"/>
                  <a:pt x="21597" y="2627"/>
                  <a:pt x="21355" y="2046"/>
                </a:cubicBezTo>
                <a:cubicBezTo>
                  <a:pt x="21049" y="1208"/>
                  <a:pt x="20392" y="547"/>
                  <a:pt x="19554" y="242"/>
                </a:cubicBezTo>
                <a:cubicBezTo>
                  <a:pt x="18972" y="-1"/>
                  <a:pt x="18100" y="0"/>
                  <a:pt x="16647" y="0"/>
                </a:cubicBezTo>
                <a:lnTo>
                  <a:pt x="4953" y="0"/>
                </a:lnTo>
                <a:close/>
              </a:path>
            </a:pathLst>
          </a:custGeom>
          <a:ln w="12700">
            <a:miter lim="400000"/>
          </a:ln>
        </p:spPr>
      </p:pic>
      <p:pic>
        <p:nvPicPr>
          <p:cNvPr id="143" name="Unknown-2.jpeg" descr="Unknown-2.jpeg">
            <a:extLst>
              <a:ext uri="{FF2B5EF4-FFF2-40B4-BE49-F238E27FC236}">
                <a16:creationId xmlns:a16="http://schemas.microsoft.com/office/drawing/2014/main" id="{04177595-0C79-A82F-8F94-1290289E7D60}"/>
              </a:ext>
            </a:extLst>
          </p:cNvPr>
          <p:cNvPicPr>
            <a:picLocks noChangeAspect="1"/>
          </p:cNvPicPr>
          <p:nvPr/>
        </p:nvPicPr>
        <p:blipFill>
          <a:blip r:embed="rId5"/>
          <a:srcRect l="11788" t="819" r="11788" b="22757"/>
          <a:stretch>
            <a:fillRect/>
          </a:stretch>
        </p:blipFill>
        <p:spPr>
          <a:xfrm>
            <a:off x="3674593" y="4688677"/>
            <a:ext cx="1523386" cy="1523386"/>
          </a:xfrm>
          <a:custGeom>
            <a:avLst/>
            <a:gdLst/>
            <a:ahLst/>
            <a:cxnLst>
              <a:cxn ang="0">
                <a:pos x="wd2" y="hd2"/>
              </a:cxn>
              <a:cxn ang="5400000">
                <a:pos x="wd2" y="hd2"/>
              </a:cxn>
              <a:cxn ang="10800000">
                <a:pos x="wd2" y="hd2"/>
              </a:cxn>
              <a:cxn ang="16200000">
                <a:pos x="wd2" y="hd2"/>
              </a:cxn>
            </a:cxnLst>
            <a:rect l="0" t="0" r="r" b="b"/>
            <a:pathLst>
              <a:path w="21598" h="21598" extrusionOk="0">
                <a:moveTo>
                  <a:pt x="4951" y="0"/>
                </a:moveTo>
                <a:cubicBezTo>
                  <a:pt x="3498" y="0"/>
                  <a:pt x="2627" y="-1"/>
                  <a:pt x="2046" y="242"/>
                </a:cubicBezTo>
                <a:cubicBezTo>
                  <a:pt x="1208" y="547"/>
                  <a:pt x="547" y="1208"/>
                  <a:pt x="242" y="2046"/>
                </a:cubicBezTo>
                <a:cubicBezTo>
                  <a:pt x="-1" y="2627"/>
                  <a:pt x="0" y="3498"/>
                  <a:pt x="0" y="4951"/>
                </a:cubicBezTo>
                <a:lnTo>
                  <a:pt x="0" y="16647"/>
                </a:lnTo>
                <a:cubicBezTo>
                  <a:pt x="0" y="18100"/>
                  <a:pt x="-1" y="18971"/>
                  <a:pt x="242" y="19552"/>
                </a:cubicBezTo>
                <a:cubicBezTo>
                  <a:pt x="547" y="20390"/>
                  <a:pt x="1208" y="21051"/>
                  <a:pt x="2046" y="21356"/>
                </a:cubicBezTo>
                <a:cubicBezTo>
                  <a:pt x="2627" y="21599"/>
                  <a:pt x="3498" y="21598"/>
                  <a:pt x="4951" y="21598"/>
                </a:cubicBezTo>
                <a:lnTo>
                  <a:pt x="16647" y="21598"/>
                </a:lnTo>
                <a:cubicBezTo>
                  <a:pt x="18100" y="21598"/>
                  <a:pt x="18971" y="21599"/>
                  <a:pt x="19552" y="21356"/>
                </a:cubicBezTo>
                <a:cubicBezTo>
                  <a:pt x="20390" y="21051"/>
                  <a:pt x="21051" y="20390"/>
                  <a:pt x="21356" y="19552"/>
                </a:cubicBezTo>
                <a:cubicBezTo>
                  <a:pt x="21599" y="18971"/>
                  <a:pt x="21598" y="18100"/>
                  <a:pt x="21598" y="16647"/>
                </a:cubicBezTo>
                <a:lnTo>
                  <a:pt x="21598" y="4951"/>
                </a:lnTo>
                <a:cubicBezTo>
                  <a:pt x="21598" y="3498"/>
                  <a:pt x="21599" y="2627"/>
                  <a:pt x="21356" y="2046"/>
                </a:cubicBezTo>
                <a:cubicBezTo>
                  <a:pt x="21051" y="1208"/>
                  <a:pt x="20390" y="547"/>
                  <a:pt x="19552" y="242"/>
                </a:cubicBezTo>
                <a:cubicBezTo>
                  <a:pt x="18971" y="-1"/>
                  <a:pt x="18100" y="0"/>
                  <a:pt x="16647" y="0"/>
                </a:cubicBezTo>
                <a:lnTo>
                  <a:pt x="4951" y="0"/>
                </a:lnTo>
                <a:close/>
              </a:path>
            </a:pathLst>
          </a:custGeom>
          <a:ln w="12700">
            <a:miter lim="400000"/>
          </a:ln>
        </p:spPr>
      </p:pic>
      <p:pic>
        <p:nvPicPr>
          <p:cNvPr id="144" name="Unknown-3.jpeg" descr="Unknown-3.jpeg">
            <a:extLst>
              <a:ext uri="{FF2B5EF4-FFF2-40B4-BE49-F238E27FC236}">
                <a16:creationId xmlns:a16="http://schemas.microsoft.com/office/drawing/2014/main" id="{ABE0DF9B-081E-F2D1-1DE4-56B3DC3D7F65}"/>
              </a:ext>
            </a:extLst>
          </p:cNvPr>
          <p:cNvPicPr>
            <a:picLocks noChangeAspect="1"/>
          </p:cNvPicPr>
          <p:nvPr/>
        </p:nvPicPr>
        <p:blipFill>
          <a:blip r:embed="rId6"/>
          <a:srcRect l="15702" t="2" b="15130"/>
          <a:stretch>
            <a:fillRect/>
          </a:stretch>
        </p:blipFill>
        <p:spPr>
          <a:xfrm>
            <a:off x="6217657" y="1353393"/>
            <a:ext cx="1521930" cy="1532201"/>
          </a:xfrm>
          <a:custGeom>
            <a:avLst/>
            <a:gdLst/>
            <a:ahLst/>
            <a:cxnLst>
              <a:cxn ang="0">
                <a:pos x="wd2" y="hd2"/>
              </a:cxn>
              <a:cxn ang="5400000">
                <a:pos x="wd2" y="hd2"/>
              </a:cxn>
              <a:cxn ang="10800000">
                <a:pos x="wd2" y="hd2"/>
              </a:cxn>
              <a:cxn ang="16200000">
                <a:pos x="wd2" y="hd2"/>
              </a:cxn>
            </a:cxnLst>
            <a:rect l="0" t="0" r="r" b="b"/>
            <a:pathLst>
              <a:path w="21599" h="21599" extrusionOk="0">
                <a:moveTo>
                  <a:pt x="3197" y="0"/>
                </a:moveTo>
                <a:cubicBezTo>
                  <a:pt x="2721" y="30"/>
                  <a:pt x="2355" y="91"/>
                  <a:pt x="2062" y="212"/>
                </a:cubicBezTo>
                <a:cubicBezTo>
                  <a:pt x="1217" y="518"/>
                  <a:pt x="551" y="1180"/>
                  <a:pt x="244" y="2019"/>
                </a:cubicBezTo>
                <a:cubicBezTo>
                  <a:pt x="-1" y="2601"/>
                  <a:pt x="0" y="3473"/>
                  <a:pt x="0" y="4929"/>
                </a:cubicBezTo>
                <a:lnTo>
                  <a:pt x="0" y="16641"/>
                </a:lnTo>
                <a:cubicBezTo>
                  <a:pt x="0" y="18096"/>
                  <a:pt x="-1" y="18968"/>
                  <a:pt x="244" y="19551"/>
                </a:cubicBezTo>
                <a:cubicBezTo>
                  <a:pt x="551" y="20390"/>
                  <a:pt x="1217" y="21052"/>
                  <a:pt x="2062" y="21357"/>
                </a:cubicBezTo>
                <a:cubicBezTo>
                  <a:pt x="2648" y="21600"/>
                  <a:pt x="3527" y="21599"/>
                  <a:pt x="4992" y="21599"/>
                </a:cubicBezTo>
                <a:lnTo>
                  <a:pt x="16782" y="21599"/>
                </a:lnTo>
                <a:cubicBezTo>
                  <a:pt x="18247" y="21599"/>
                  <a:pt x="19125" y="21600"/>
                  <a:pt x="19711" y="21357"/>
                </a:cubicBezTo>
                <a:cubicBezTo>
                  <a:pt x="20556" y="21052"/>
                  <a:pt x="21222" y="20390"/>
                  <a:pt x="21530" y="19551"/>
                </a:cubicBezTo>
                <a:cubicBezTo>
                  <a:pt x="21560" y="19480"/>
                  <a:pt x="21576" y="19389"/>
                  <a:pt x="21599" y="19308"/>
                </a:cubicBezTo>
                <a:lnTo>
                  <a:pt x="21599" y="2261"/>
                </a:lnTo>
                <a:cubicBezTo>
                  <a:pt x="21576" y="2181"/>
                  <a:pt x="21560" y="2090"/>
                  <a:pt x="21530" y="2019"/>
                </a:cubicBezTo>
                <a:cubicBezTo>
                  <a:pt x="21222" y="1180"/>
                  <a:pt x="20556" y="518"/>
                  <a:pt x="19711" y="212"/>
                </a:cubicBezTo>
                <a:cubicBezTo>
                  <a:pt x="19418" y="91"/>
                  <a:pt x="19052" y="30"/>
                  <a:pt x="18576" y="0"/>
                </a:cubicBezTo>
                <a:lnTo>
                  <a:pt x="3197" y="0"/>
                </a:lnTo>
                <a:close/>
              </a:path>
            </a:pathLst>
          </a:custGeom>
          <a:ln w="12700">
            <a:miter lim="400000"/>
          </a:ln>
        </p:spPr>
      </p:pic>
      <p:pic>
        <p:nvPicPr>
          <p:cNvPr id="145" name="Unknown.jpeg" descr="Unknown.jpeg">
            <a:extLst>
              <a:ext uri="{FF2B5EF4-FFF2-40B4-BE49-F238E27FC236}">
                <a16:creationId xmlns:a16="http://schemas.microsoft.com/office/drawing/2014/main" id="{7CDA6E00-8714-A4B6-58AC-1DF2571E6869}"/>
              </a:ext>
            </a:extLst>
          </p:cNvPr>
          <p:cNvPicPr>
            <a:picLocks noChangeAspect="1"/>
          </p:cNvPicPr>
          <p:nvPr/>
        </p:nvPicPr>
        <p:blipFill>
          <a:blip r:embed="rId7"/>
          <a:srcRect t="1576" b="14064"/>
          <a:stretch>
            <a:fillRect/>
          </a:stretch>
        </p:blipFill>
        <p:spPr>
          <a:xfrm>
            <a:off x="5740047" y="4826129"/>
            <a:ext cx="1521930" cy="1537284"/>
          </a:xfrm>
          <a:custGeom>
            <a:avLst/>
            <a:gdLst/>
            <a:ahLst/>
            <a:cxnLst>
              <a:cxn ang="0">
                <a:pos x="wd2" y="hd2"/>
              </a:cxn>
              <a:cxn ang="5400000">
                <a:pos x="wd2" y="hd2"/>
              </a:cxn>
              <a:cxn ang="10800000">
                <a:pos x="wd2" y="hd2"/>
              </a:cxn>
              <a:cxn ang="16200000">
                <a:pos x="wd2" y="hd2"/>
              </a:cxn>
            </a:cxnLst>
            <a:rect l="0" t="0" r="r" b="b"/>
            <a:pathLst>
              <a:path w="21600" h="21598" extrusionOk="0">
                <a:moveTo>
                  <a:pt x="4893" y="0"/>
                </a:moveTo>
                <a:cubicBezTo>
                  <a:pt x="3425" y="0"/>
                  <a:pt x="2545" y="-1"/>
                  <a:pt x="1958" y="242"/>
                </a:cubicBezTo>
                <a:cubicBezTo>
                  <a:pt x="1111" y="547"/>
                  <a:pt x="444" y="1208"/>
                  <a:pt x="136" y="2046"/>
                </a:cubicBezTo>
                <a:cubicBezTo>
                  <a:pt x="77" y="2185"/>
                  <a:pt x="34" y="2344"/>
                  <a:pt x="0" y="2520"/>
                </a:cubicBezTo>
                <a:lnTo>
                  <a:pt x="0" y="19078"/>
                </a:lnTo>
                <a:cubicBezTo>
                  <a:pt x="34" y="19254"/>
                  <a:pt x="77" y="19413"/>
                  <a:pt x="136" y="19552"/>
                </a:cubicBezTo>
                <a:cubicBezTo>
                  <a:pt x="444" y="20390"/>
                  <a:pt x="1111" y="21051"/>
                  <a:pt x="1958" y="21356"/>
                </a:cubicBezTo>
                <a:cubicBezTo>
                  <a:pt x="2545" y="21599"/>
                  <a:pt x="3425" y="21598"/>
                  <a:pt x="4893" y="21598"/>
                </a:cubicBezTo>
                <a:lnTo>
                  <a:pt x="16707" y="21598"/>
                </a:lnTo>
                <a:cubicBezTo>
                  <a:pt x="18175" y="21598"/>
                  <a:pt x="19055" y="21599"/>
                  <a:pt x="19642" y="21356"/>
                </a:cubicBezTo>
                <a:cubicBezTo>
                  <a:pt x="20489" y="21051"/>
                  <a:pt x="21156" y="20390"/>
                  <a:pt x="21464" y="19552"/>
                </a:cubicBezTo>
                <a:cubicBezTo>
                  <a:pt x="21523" y="19413"/>
                  <a:pt x="21566" y="19254"/>
                  <a:pt x="21600" y="19078"/>
                </a:cubicBezTo>
                <a:lnTo>
                  <a:pt x="21600" y="2520"/>
                </a:lnTo>
                <a:cubicBezTo>
                  <a:pt x="21566" y="2344"/>
                  <a:pt x="21523" y="2185"/>
                  <a:pt x="21464" y="2046"/>
                </a:cubicBezTo>
                <a:cubicBezTo>
                  <a:pt x="21156" y="1208"/>
                  <a:pt x="20489" y="547"/>
                  <a:pt x="19642" y="242"/>
                </a:cubicBezTo>
                <a:cubicBezTo>
                  <a:pt x="19055" y="-1"/>
                  <a:pt x="18175" y="0"/>
                  <a:pt x="16707" y="0"/>
                </a:cubicBezTo>
                <a:lnTo>
                  <a:pt x="4893" y="0"/>
                </a:lnTo>
                <a:close/>
              </a:path>
            </a:pathLst>
          </a:custGeom>
          <a:ln w="12700">
            <a:miter lim="400000"/>
          </a:ln>
        </p:spPr>
      </p:pic>
      <p:pic>
        <p:nvPicPr>
          <p:cNvPr id="146" name="Unknown-1.jpeg" descr="Unknown-1.jpeg">
            <a:extLst>
              <a:ext uri="{FF2B5EF4-FFF2-40B4-BE49-F238E27FC236}">
                <a16:creationId xmlns:a16="http://schemas.microsoft.com/office/drawing/2014/main" id="{C5EF40A3-43D7-0FA8-252E-D4C60AD90A16}"/>
              </a:ext>
            </a:extLst>
          </p:cNvPr>
          <p:cNvPicPr>
            <a:picLocks noChangeAspect="1"/>
          </p:cNvPicPr>
          <p:nvPr/>
        </p:nvPicPr>
        <p:blipFill>
          <a:blip r:embed="rId8"/>
          <a:srcRect l="6796" t="6796" r="6796" b="6796"/>
          <a:stretch>
            <a:fillRect/>
          </a:stretch>
        </p:blipFill>
        <p:spPr>
          <a:xfrm>
            <a:off x="2165048" y="1726684"/>
            <a:ext cx="1529684" cy="1529684"/>
          </a:xfrm>
          <a:custGeom>
            <a:avLst/>
            <a:gdLst/>
            <a:ahLst/>
            <a:cxnLst>
              <a:cxn ang="0">
                <a:pos x="wd2" y="hd2"/>
              </a:cxn>
              <a:cxn ang="5400000">
                <a:pos x="wd2" y="hd2"/>
              </a:cxn>
              <a:cxn ang="10800000">
                <a:pos x="wd2" y="hd2"/>
              </a:cxn>
              <a:cxn ang="16200000">
                <a:pos x="wd2" y="hd2"/>
              </a:cxn>
            </a:cxnLst>
            <a:rect l="0" t="0" r="r" b="b"/>
            <a:pathLst>
              <a:path w="21598" h="21598" extrusionOk="0">
                <a:moveTo>
                  <a:pt x="4951" y="0"/>
                </a:moveTo>
                <a:cubicBezTo>
                  <a:pt x="3498" y="0"/>
                  <a:pt x="2627" y="-1"/>
                  <a:pt x="2046" y="242"/>
                </a:cubicBezTo>
                <a:cubicBezTo>
                  <a:pt x="1208" y="547"/>
                  <a:pt x="547" y="1208"/>
                  <a:pt x="242" y="2046"/>
                </a:cubicBezTo>
                <a:cubicBezTo>
                  <a:pt x="-1" y="2627"/>
                  <a:pt x="0" y="3498"/>
                  <a:pt x="0" y="4951"/>
                </a:cubicBezTo>
                <a:lnTo>
                  <a:pt x="0" y="16647"/>
                </a:lnTo>
                <a:cubicBezTo>
                  <a:pt x="0" y="18100"/>
                  <a:pt x="-1" y="18971"/>
                  <a:pt x="242" y="19552"/>
                </a:cubicBezTo>
                <a:cubicBezTo>
                  <a:pt x="547" y="20390"/>
                  <a:pt x="1208" y="21051"/>
                  <a:pt x="2046" y="21356"/>
                </a:cubicBezTo>
                <a:cubicBezTo>
                  <a:pt x="2627" y="21599"/>
                  <a:pt x="3498" y="21598"/>
                  <a:pt x="4951" y="21598"/>
                </a:cubicBezTo>
                <a:lnTo>
                  <a:pt x="16647" y="21598"/>
                </a:lnTo>
                <a:cubicBezTo>
                  <a:pt x="18100" y="21598"/>
                  <a:pt x="18971" y="21599"/>
                  <a:pt x="19552" y="21356"/>
                </a:cubicBezTo>
                <a:cubicBezTo>
                  <a:pt x="20390" y="21051"/>
                  <a:pt x="21051" y="20390"/>
                  <a:pt x="21356" y="19552"/>
                </a:cubicBezTo>
                <a:cubicBezTo>
                  <a:pt x="21599" y="18971"/>
                  <a:pt x="21598" y="18100"/>
                  <a:pt x="21598" y="16647"/>
                </a:cubicBezTo>
                <a:lnTo>
                  <a:pt x="21598" y="4951"/>
                </a:lnTo>
                <a:cubicBezTo>
                  <a:pt x="21598" y="3498"/>
                  <a:pt x="21599" y="2627"/>
                  <a:pt x="21356" y="2046"/>
                </a:cubicBezTo>
                <a:cubicBezTo>
                  <a:pt x="21051" y="1208"/>
                  <a:pt x="20390" y="547"/>
                  <a:pt x="19552" y="242"/>
                </a:cubicBezTo>
                <a:cubicBezTo>
                  <a:pt x="18971" y="-1"/>
                  <a:pt x="18100" y="0"/>
                  <a:pt x="16647" y="0"/>
                </a:cubicBezTo>
                <a:lnTo>
                  <a:pt x="4951" y="0"/>
                </a:lnTo>
                <a:close/>
              </a:path>
            </a:pathLst>
          </a:custGeom>
          <a:ln w="12700">
            <a:miter lim="400000"/>
          </a:ln>
        </p:spPr>
      </p:pic>
      <p:pic>
        <p:nvPicPr>
          <p:cNvPr id="147" name="903.jpeg" descr="903.jpeg">
            <a:extLst>
              <a:ext uri="{FF2B5EF4-FFF2-40B4-BE49-F238E27FC236}">
                <a16:creationId xmlns:a16="http://schemas.microsoft.com/office/drawing/2014/main" id="{BEAFA2D6-B9B2-035C-5F9C-8420215C1DC9}"/>
              </a:ext>
            </a:extLst>
          </p:cNvPr>
          <p:cNvPicPr>
            <a:picLocks noChangeAspect="1"/>
          </p:cNvPicPr>
          <p:nvPr/>
        </p:nvPicPr>
        <p:blipFill>
          <a:blip r:embed="rId9"/>
          <a:srcRect l="3421" t="3421" r="3421" b="3421"/>
          <a:stretch>
            <a:fillRect/>
          </a:stretch>
        </p:blipFill>
        <p:spPr>
          <a:xfrm>
            <a:off x="1728393" y="3727612"/>
            <a:ext cx="1544438" cy="1544438"/>
          </a:xfrm>
          <a:custGeom>
            <a:avLst/>
            <a:gdLst/>
            <a:ahLst/>
            <a:cxnLst>
              <a:cxn ang="0">
                <a:pos x="wd2" y="hd2"/>
              </a:cxn>
              <a:cxn ang="5400000">
                <a:pos x="wd2" y="hd2"/>
              </a:cxn>
              <a:cxn ang="10800000">
                <a:pos x="wd2" y="hd2"/>
              </a:cxn>
              <a:cxn ang="16200000">
                <a:pos x="wd2" y="hd2"/>
              </a:cxn>
            </a:cxnLst>
            <a:rect l="0" t="0" r="r" b="b"/>
            <a:pathLst>
              <a:path w="21598" h="21598" extrusionOk="0">
                <a:moveTo>
                  <a:pt x="4951" y="0"/>
                </a:moveTo>
                <a:cubicBezTo>
                  <a:pt x="3498" y="0"/>
                  <a:pt x="2627" y="-1"/>
                  <a:pt x="2046" y="242"/>
                </a:cubicBezTo>
                <a:cubicBezTo>
                  <a:pt x="1208" y="547"/>
                  <a:pt x="547" y="1208"/>
                  <a:pt x="242" y="2046"/>
                </a:cubicBezTo>
                <a:cubicBezTo>
                  <a:pt x="-1" y="2627"/>
                  <a:pt x="0" y="3498"/>
                  <a:pt x="0" y="4951"/>
                </a:cubicBezTo>
                <a:lnTo>
                  <a:pt x="0" y="16647"/>
                </a:lnTo>
                <a:cubicBezTo>
                  <a:pt x="0" y="18100"/>
                  <a:pt x="-1" y="18971"/>
                  <a:pt x="242" y="19552"/>
                </a:cubicBezTo>
                <a:cubicBezTo>
                  <a:pt x="547" y="20390"/>
                  <a:pt x="1208" y="21051"/>
                  <a:pt x="2046" y="21356"/>
                </a:cubicBezTo>
                <a:cubicBezTo>
                  <a:pt x="2627" y="21599"/>
                  <a:pt x="3498" y="21598"/>
                  <a:pt x="4951" y="21598"/>
                </a:cubicBezTo>
                <a:lnTo>
                  <a:pt x="16647" y="21598"/>
                </a:lnTo>
                <a:cubicBezTo>
                  <a:pt x="18100" y="21598"/>
                  <a:pt x="18971" y="21599"/>
                  <a:pt x="19552" y="21356"/>
                </a:cubicBezTo>
                <a:cubicBezTo>
                  <a:pt x="20390" y="21051"/>
                  <a:pt x="21051" y="20390"/>
                  <a:pt x="21356" y="19552"/>
                </a:cubicBezTo>
                <a:cubicBezTo>
                  <a:pt x="21599" y="18971"/>
                  <a:pt x="21598" y="18100"/>
                  <a:pt x="21598" y="16647"/>
                </a:cubicBezTo>
                <a:lnTo>
                  <a:pt x="21598" y="4951"/>
                </a:lnTo>
                <a:cubicBezTo>
                  <a:pt x="21598" y="3498"/>
                  <a:pt x="21599" y="2627"/>
                  <a:pt x="21356" y="2046"/>
                </a:cubicBezTo>
                <a:cubicBezTo>
                  <a:pt x="21051" y="1208"/>
                  <a:pt x="20390" y="547"/>
                  <a:pt x="19552" y="242"/>
                </a:cubicBezTo>
                <a:cubicBezTo>
                  <a:pt x="18971" y="-1"/>
                  <a:pt x="18100" y="0"/>
                  <a:pt x="16647" y="0"/>
                </a:cubicBezTo>
                <a:lnTo>
                  <a:pt x="4951" y="0"/>
                </a:lnTo>
                <a:close/>
              </a:path>
            </a:pathLst>
          </a:custGeom>
          <a:ln w="12700">
            <a:miter lim="400000"/>
          </a:ln>
        </p:spPr>
      </p:pic>
      <p:pic>
        <p:nvPicPr>
          <p:cNvPr id="148" name="00100dPORTRAIT_00100_BURST20180523193558626_COVER.jpg" descr="00100dPORTRAIT_00100_BURST20180523193558626_COVER.jpg">
            <a:extLst>
              <a:ext uri="{FF2B5EF4-FFF2-40B4-BE49-F238E27FC236}">
                <a16:creationId xmlns:a16="http://schemas.microsoft.com/office/drawing/2014/main" id="{87F31D0D-DD96-18E4-FCC7-466241851889}"/>
              </a:ext>
            </a:extLst>
          </p:cNvPr>
          <p:cNvPicPr>
            <a:picLocks noChangeAspect="1"/>
          </p:cNvPicPr>
          <p:nvPr/>
        </p:nvPicPr>
        <p:blipFill>
          <a:blip r:embed="rId10"/>
          <a:srcRect t="2383" b="22282"/>
          <a:stretch>
            <a:fillRect/>
          </a:stretch>
        </p:blipFill>
        <p:spPr>
          <a:xfrm>
            <a:off x="4130086" y="1292816"/>
            <a:ext cx="1529684" cy="1536483"/>
          </a:xfrm>
          <a:custGeom>
            <a:avLst/>
            <a:gdLst/>
            <a:ahLst/>
            <a:cxnLst>
              <a:cxn ang="0">
                <a:pos x="wd2" y="hd2"/>
              </a:cxn>
              <a:cxn ang="5400000">
                <a:pos x="wd2" y="hd2"/>
              </a:cxn>
              <a:cxn ang="10800000">
                <a:pos x="wd2" y="hd2"/>
              </a:cxn>
              <a:cxn ang="16200000">
                <a:pos x="wd2" y="hd2"/>
              </a:cxn>
            </a:cxnLst>
            <a:rect l="0" t="0" r="r" b="b"/>
            <a:pathLst>
              <a:path w="21600" h="21598" extrusionOk="0">
                <a:moveTo>
                  <a:pt x="4926" y="0"/>
                </a:moveTo>
                <a:cubicBezTo>
                  <a:pt x="3466" y="0"/>
                  <a:pt x="2591" y="-1"/>
                  <a:pt x="2007" y="242"/>
                </a:cubicBezTo>
                <a:cubicBezTo>
                  <a:pt x="1165" y="547"/>
                  <a:pt x="501" y="1208"/>
                  <a:pt x="195" y="2046"/>
                </a:cubicBezTo>
                <a:cubicBezTo>
                  <a:pt x="88" y="2300"/>
                  <a:pt x="34" y="2624"/>
                  <a:pt x="0" y="3013"/>
                </a:cubicBezTo>
                <a:lnTo>
                  <a:pt x="0" y="18585"/>
                </a:lnTo>
                <a:cubicBezTo>
                  <a:pt x="34" y="18974"/>
                  <a:pt x="88" y="19298"/>
                  <a:pt x="195" y="19552"/>
                </a:cubicBezTo>
                <a:cubicBezTo>
                  <a:pt x="501" y="20390"/>
                  <a:pt x="1165" y="21051"/>
                  <a:pt x="2007" y="21356"/>
                </a:cubicBezTo>
                <a:cubicBezTo>
                  <a:pt x="2591" y="21599"/>
                  <a:pt x="3466" y="21598"/>
                  <a:pt x="4926" y="21598"/>
                </a:cubicBezTo>
                <a:lnTo>
                  <a:pt x="16674" y="21598"/>
                </a:lnTo>
                <a:cubicBezTo>
                  <a:pt x="18134" y="21598"/>
                  <a:pt x="19009" y="21599"/>
                  <a:pt x="19593" y="21356"/>
                </a:cubicBezTo>
                <a:cubicBezTo>
                  <a:pt x="20435" y="21051"/>
                  <a:pt x="21099" y="20390"/>
                  <a:pt x="21405" y="19552"/>
                </a:cubicBezTo>
                <a:cubicBezTo>
                  <a:pt x="21512" y="19298"/>
                  <a:pt x="21566" y="18974"/>
                  <a:pt x="21600" y="18585"/>
                </a:cubicBezTo>
                <a:lnTo>
                  <a:pt x="21600" y="3013"/>
                </a:lnTo>
                <a:cubicBezTo>
                  <a:pt x="21566" y="2624"/>
                  <a:pt x="21512" y="2300"/>
                  <a:pt x="21405" y="2046"/>
                </a:cubicBezTo>
                <a:cubicBezTo>
                  <a:pt x="21099" y="1208"/>
                  <a:pt x="20435" y="547"/>
                  <a:pt x="19593" y="242"/>
                </a:cubicBezTo>
                <a:cubicBezTo>
                  <a:pt x="19009" y="-1"/>
                  <a:pt x="18134" y="0"/>
                  <a:pt x="16674" y="0"/>
                </a:cubicBezTo>
                <a:lnTo>
                  <a:pt x="4926" y="0"/>
                </a:lnTo>
                <a:close/>
              </a:path>
            </a:pathLst>
          </a:custGeom>
          <a:ln w="12700">
            <a:miter lim="400000"/>
          </a:ln>
        </p:spPr>
      </p:pic>
      <p:sp>
        <p:nvSpPr>
          <p:cNvPr id="149" name="PSIA Working group">
            <a:extLst>
              <a:ext uri="{FF2B5EF4-FFF2-40B4-BE49-F238E27FC236}">
                <a16:creationId xmlns:a16="http://schemas.microsoft.com/office/drawing/2014/main" id="{47847D16-8301-F650-3D95-D99946E652DA}"/>
              </a:ext>
            </a:extLst>
          </p:cNvPr>
          <p:cNvSpPr txBox="1">
            <a:spLocks noGrp="1"/>
          </p:cNvSpPr>
          <p:nvPr>
            <p:ph type="title" idx="4294967295"/>
          </p:nvPr>
        </p:nvSpPr>
        <p:spPr>
          <a:xfrm>
            <a:off x="1521907" y="227587"/>
            <a:ext cx="9766203" cy="1097298"/>
          </a:xfrm>
          <a:prstGeom prst="rect">
            <a:avLst/>
          </a:prstGeom>
          <a:effectLst>
            <a:outerShdw blurRad="50800" dist="38100" dir="2700000" algn="tl" rotWithShape="0">
              <a:prstClr val="black">
                <a:alpha val="40000"/>
              </a:prstClr>
            </a:outerShdw>
          </a:effectLst>
        </p:spPr>
        <p:txBody>
          <a:bodyPr anchor="ctr">
            <a:noAutofit/>
          </a:bodyPr>
          <a:lstStyle/>
          <a:p>
            <a:pPr algn="ctr">
              <a:defRPr sz="6200" spc="992"/>
            </a:pPr>
            <a:r>
              <a:rPr lang="en-AU" dirty="0">
                <a:solidFill>
                  <a:schemeClr val="accent2">
                    <a:satOff val="44164"/>
                    <a:lumOff val="14231"/>
                  </a:schemeClr>
                </a:solidFill>
              </a:rPr>
              <a:t>Questions &amp; Answers</a:t>
            </a:r>
            <a:endParaRPr dirty="0"/>
          </a:p>
        </p:txBody>
      </p:sp>
      <p:pic>
        <p:nvPicPr>
          <p:cNvPr id="2" name="Picture 1">
            <a:extLst>
              <a:ext uri="{FF2B5EF4-FFF2-40B4-BE49-F238E27FC236}">
                <a16:creationId xmlns:a16="http://schemas.microsoft.com/office/drawing/2014/main" id="{1BBC373B-82FF-4D98-CFE5-242393F36E84}"/>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103022" y="1698748"/>
            <a:ext cx="1421199" cy="1533993"/>
          </a:xfrm>
          <a:prstGeom prst="rect">
            <a:avLst/>
          </a:prstGeom>
          <a:noFill/>
          <a:ln>
            <a:noFill/>
          </a:ln>
        </p:spPr>
      </p:pic>
      <p:pic>
        <p:nvPicPr>
          <p:cNvPr id="3" name="Picture 2" descr="A person smiling in the snow&#10;&#10;Description automatically generated">
            <a:extLst>
              <a:ext uri="{FF2B5EF4-FFF2-40B4-BE49-F238E27FC236}">
                <a16:creationId xmlns:a16="http://schemas.microsoft.com/office/drawing/2014/main" id="{3E5517DC-8AE3-95C6-EE03-F5FC844CBEEE}"/>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9244708" y="3481155"/>
            <a:ext cx="1344975" cy="1344975"/>
          </a:xfrm>
          <a:prstGeom prst="rect">
            <a:avLst/>
          </a:prstGeom>
          <a:noFill/>
          <a:ln>
            <a:noFill/>
          </a:ln>
        </p:spPr>
      </p:pic>
      <p:sp>
        <p:nvSpPr>
          <p:cNvPr id="4" name="TextBox 3">
            <a:extLst>
              <a:ext uri="{FF2B5EF4-FFF2-40B4-BE49-F238E27FC236}">
                <a16:creationId xmlns:a16="http://schemas.microsoft.com/office/drawing/2014/main" id="{4315670A-32D3-289B-26C3-AD865ECF1901}"/>
              </a:ext>
            </a:extLst>
          </p:cNvPr>
          <p:cNvSpPr txBox="1"/>
          <p:nvPr/>
        </p:nvSpPr>
        <p:spPr>
          <a:xfrm>
            <a:off x="4089296" y="2841563"/>
            <a:ext cx="1645707" cy="369332"/>
          </a:xfrm>
          <a:prstGeom prst="rect">
            <a:avLst/>
          </a:prstGeom>
          <a:noFill/>
        </p:spPr>
        <p:txBody>
          <a:bodyPr wrap="none" rtlCol="0">
            <a:spAutoFit/>
          </a:bodyPr>
          <a:lstStyle/>
          <a:p>
            <a:r>
              <a:rPr lang="en-US" dirty="0"/>
              <a:t>Jeffrey </a:t>
            </a:r>
            <a:r>
              <a:rPr lang="en-US" dirty="0" err="1"/>
              <a:t>Jacquet</a:t>
            </a:r>
            <a:endParaRPr lang="en-US" dirty="0"/>
          </a:p>
        </p:txBody>
      </p:sp>
      <p:sp>
        <p:nvSpPr>
          <p:cNvPr id="5" name="TextBox 4">
            <a:extLst>
              <a:ext uri="{FF2B5EF4-FFF2-40B4-BE49-F238E27FC236}">
                <a16:creationId xmlns:a16="http://schemas.microsoft.com/office/drawing/2014/main" id="{B6F9A2D0-083E-9480-BE9B-F948C12EF142}"/>
              </a:ext>
            </a:extLst>
          </p:cNvPr>
          <p:cNvSpPr txBox="1"/>
          <p:nvPr/>
        </p:nvSpPr>
        <p:spPr>
          <a:xfrm>
            <a:off x="6403817" y="2875465"/>
            <a:ext cx="1216551" cy="646331"/>
          </a:xfrm>
          <a:prstGeom prst="rect">
            <a:avLst/>
          </a:prstGeom>
          <a:noFill/>
        </p:spPr>
        <p:txBody>
          <a:bodyPr wrap="none" rtlCol="0">
            <a:spAutoFit/>
          </a:bodyPr>
          <a:lstStyle/>
          <a:p>
            <a:pPr algn="ctr"/>
            <a:r>
              <a:rPr lang="en-US" dirty="0"/>
              <a:t>Catherine </a:t>
            </a:r>
          </a:p>
          <a:p>
            <a:pPr algn="ctr"/>
            <a:r>
              <a:rPr lang="en-US" dirty="0"/>
              <a:t>Fairbairn</a:t>
            </a:r>
          </a:p>
        </p:txBody>
      </p:sp>
      <p:sp>
        <p:nvSpPr>
          <p:cNvPr id="6" name="TextBox 5">
            <a:extLst>
              <a:ext uri="{FF2B5EF4-FFF2-40B4-BE49-F238E27FC236}">
                <a16:creationId xmlns:a16="http://schemas.microsoft.com/office/drawing/2014/main" id="{2FA6B063-E26D-B01A-5F0C-ECD94476A485}"/>
              </a:ext>
            </a:extLst>
          </p:cNvPr>
          <p:cNvSpPr txBox="1"/>
          <p:nvPr/>
        </p:nvSpPr>
        <p:spPr>
          <a:xfrm>
            <a:off x="9480584" y="2183798"/>
            <a:ext cx="1035605" cy="646331"/>
          </a:xfrm>
          <a:prstGeom prst="rect">
            <a:avLst/>
          </a:prstGeom>
          <a:noFill/>
        </p:spPr>
        <p:txBody>
          <a:bodyPr wrap="none" rtlCol="0">
            <a:spAutoFit/>
          </a:bodyPr>
          <a:lstStyle/>
          <a:p>
            <a:r>
              <a:rPr lang="en-US" dirty="0"/>
              <a:t>Ruari </a:t>
            </a:r>
          </a:p>
          <a:p>
            <a:r>
              <a:rPr lang="en-US" dirty="0" err="1"/>
              <a:t>Carthew</a:t>
            </a:r>
            <a:endParaRPr lang="en-US" dirty="0"/>
          </a:p>
        </p:txBody>
      </p:sp>
      <p:sp>
        <p:nvSpPr>
          <p:cNvPr id="7" name="TextBox 6">
            <a:extLst>
              <a:ext uri="{FF2B5EF4-FFF2-40B4-BE49-F238E27FC236}">
                <a16:creationId xmlns:a16="http://schemas.microsoft.com/office/drawing/2014/main" id="{16A150D2-5F1C-4693-778B-BBE5ABF75AFC}"/>
              </a:ext>
            </a:extLst>
          </p:cNvPr>
          <p:cNvSpPr txBox="1"/>
          <p:nvPr/>
        </p:nvSpPr>
        <p:spPr>
          <a:xfrm>
            <a:off x="9553885" y="4826129"/>
            <a:ext cx="691215" cy="646331"/>
          </a:xfrm>
          <a:prstGeom prst="rect">
            <a:avLst/>
          </a:prstGeom>
          <a:noFill/>
        </p:spPr>
        <p:txBody>
          <a:bodyPr wrap="none" rtlCol="0">
            <a:spAutoFit/>
          </a:bodyPr>
          <a:lstStyle/>
          <a:p>
            <a:pPr algn="ctr"/>
            <a:r>
              <a:rPr lang="en-US" dirty="0"/>
              <a:t>Eden</a:t>
            </a:r>
          </a:p>
          <a:p>
            <a:pPr algn="ctr"/>
            <a:r>
              <a:rPr lang="en-US" dirty="0"/>
              <a:t>Klein</a:t>
            </a:r>
          </a:p>
        </p:txBody>
      </p:sp>
      <p:sp>
        <p:nvSpPr>
          <p:cNvPr id="8" name="TextBox 7">
            <a:extLst>
              <a:ext uri="{FF2B5EF4-FFF2-40B4-BE49-F238E27FC236}">
                <a16:creationId xmlns:a16="http://schemas.microsoft.com/office/drawing/2014/main" id="{D6FB73F9-7AF5-80F2-C194-C46A7687041A}"/>
              </a:ext>
            </a:extLst>
          </p:cNvPr>
          <p:cNvSpPr txBox="1"/>
          <p:nvPr/>
        </p:nvSpPr>
        <p:spPr>
          <a:xfrm>
            <a:off x="7672190" y="6032981"/>
            <a:ext cx="1612301" cy="369332"/>
          </a:xfrm>
          <a:prstGeom prst="rect">
            <a:avLst/>
          </a:prstGeom>
          <a:noFill/>
        </p:spPr>
        <p:txBody>
          <a:bodyPr wrap="none" rtlCol="0">
            <a:spAutoFit/>
          </a:bodyPr>
          <a:lstStyle/>
          <a:p>
            <a:r>
              <a:rPr lang="en-US" dirty="0"/>
              <a:t>Cathy </a:t>
            </a:r>
            <a:r>
              <a:rPr lang="en-US" dirty="0" err="1"/>
              <a:t>Banwell</a:t>
            </a:r>
            <a:endParaRPr lang="en-US" dirty="0"/>
          </a:p>
        </p:txBody>
      </p:sp>
      <p:sp>
        <p:nvSpPr>
          <p:cNvPr id="9" name="TextBox 8">
            <a:extLst>
              <a:ext uri="{FF2B5EF4-FFF2-40B4-BE49-F238E27FC236}">
                <a16:creationId xmlns:a16="http://schemas.microsoft.com/office/drawing/2014/main" id="{061F6F0E-AF6D-F32A-6D07-BC2B186AAA03}"/>
              </a:ext>
            </a:extLst>
          </p:cNvPr>
          <p:cNvSpPr txBox="1"/>
          <p:nvPr/>
        </p:nvSpPr>
        <p:spPr>
          <a:xfrm>
            <a:off x="5526674" y="6357340"/>
            <a:ext cx="1948675" cy="369332"/>
          </a:xfrm>
          <a:prstGeom prst="rect">
            <a:avLst/>
          </a:prstGeom>
          <a:noFill/>
        </p:spPr>
        <p:txBody>
          <a:bodyPr wrap="none" rtlCol="0">
            <a:spAutoFit/>
          </a:bodyPr>
          <a:lstStyle/>
          <a:p>
            <a:r>
              <a:rPr lang="en-US" dirty="0"/>
              <a:t>Michael Edelstein</a:t>
            </a:r>
          </a:p>
        </p:txBody>
      </p:sp>
      <p:sp>
        <p:nvSpPr>
          <p:cNvPr id="10" name="TextBox 9">
            <a:extLst>
              <a:ext uri="{FF2B5EF4-FFF2-40B4-BE49-F238E27FC236}">
                <a16:creationId xmlns:a16="http://schemas.microsoft.com/office/drawing/2014/main" id="{E7AA1671-2A0F-1E60-8950-AF8EE7B5E966}"/>
              </a:ext>
            </a:extLst>
          </p:cNvPr>
          <p:cNvSpPr txBox="1"/>
          <p:nvPr/>
        </p:nvSpPr>
        <p:spPr>
          <a:xfrm>
            <a:off x="3617461" y="6232822"/>
            <a:ext cx="1602105" cy="369332"/>
          </a:xfrm>
          <a:prstGeom prst="rect">
            <a:avLst/>
          </a:prstGeom>
          <a:noFill/>
        </p:spPr>
        <p:txBody>
          <a:bodyPr wrap="none" rtlCol="0">
            <a:spAutoFit/>
          </a:bodyPr>
          <a:lstStyle/>
          <a:p>
            <a:r>
              <a:rPr lang="en-US" dirty="0"/>
              <a:t>Sergio Moreira</a:t>
            </a:r>
          </a:p>
        </p:txBody>
      </p:sp>
      <p:sp>
        <p:nvSpPr>
          <p:cNvPr id="11" name="TextBox 10">
            <a:extLst>
              <a:ext uri="{FF2B5EF4-FFF2-40B4-BE49-F238E27FC236}">
                <a16:creationId xmlns:a16="http://schemas.microsoft.com/office/drawing/2014/main" id="{BD1419A0-C30B-7ADB-B4CC-DA96938A9454}"/>
              </a:ext>
            </a:extLst>
          </p:cNvPr>
          <p:cNvSpPr txBox="1"/>
          <p:nvPr/>
        </p:nvSpPr>
        <p:spPr>
          <a:xfrm>
            <a:off x="1922394" y="5312443"/>
            <a:ext cx="1314784" cy="369332"/>
          </a:xfrm>
          <a:prstGeom prst="rect">
            <a:avLst/>
          </a:prstGeom>
          <a:noFill/>
        </p:spPr>
        <p:txBody>
          <a:bodyPr wrap="none" rtlCol="0">
            <a:spAutoFit/>
          </a:bodyPr>
          <a:lstStyle/>
          <a:p>
            <a:r>
              <a:rPr lang="en-US" dirty="0"/>
              <a:t>Helen Ross</a:t>
            </a:r>
          </a:p>
        </p:txBody>
      </p:sp>
      <p:sp>
        <p:nvSpPr>
          <p:cNvPr id="12" name="TextBox 11">
            <a:extLst>
              <a:ext uri="{FF2B5EF4-FFF2-40B4-BE49-F238E27FC236}">
                <a16:creationId xmlns:a16="http://schemas.microsoft.com/office/drawing/2014/main" id="{32972DFB-89A6-6081-F889-AAE807076F60}"/>
              </a:ext>
            </a:extLst>
          </p:cNvPr>
          <p:cNvSpPr txBox="1"/>
          <p:nvPr/>
        </p:nvSpPr>
        <p:spPr>
          <a:xfrm>
            <a:off x="1401108" y="2126325"/>
            <a:ext cx="740908" cy="646331"/>
          </a:xfrm>
          <a:prstGeom prst="rect">
            <a:avLst/>
          </a:prstGeom>
          <a:noFill/>
        </p:spPr>
        <p:txBody>
          <a:bodyPr wrap="none" rtlCol="0">
            <a:spAutoFit/>
          </a:bodyPr>
          <a:lstStyle/>
          <a:p>
            <a:pPr algn="r"/>
            <a:r>
              <a:rPr lang="en-US" dirty="0"/>
              <a:t>Will </a:t>
            </a:r>
          </a:p>
          <a:p>
            <a:pPr algn="r"/>
            <a:r>
              <a:rPr lang="en-US" dirty="0"/>
              <a:t>Rifkin</a:t>
            </a:r>
          </a:p>
        </p:txBody>
      </p:sp>
    </p:spTree>
    <p:extLst>
      <p:ext uri="{BB962C8B-B14F-4D97-AF65-F5344CB8AC3E}">
        <p14:creationId xmlns:p14="http://schemas.microsoft.com/office/powerpoint/2010/main" val="262823148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2470"/>
            <a:ext cx="12192000" cy="6858000"/>
          </a:xfrm>
          <a:prstGeom prst="rect">
            <a:avLst/>
          </a:prstGeom>
        </p:spPr>
      </p:pic>
    </p:spTree>
    <p:extLst>
      <p:ext uri="{BB962C8B-B14F-4D97-AF65-F5344CB8AC3E}">
        <p14:creationId xmlns:p14="http://schemas.microsoft.com/office/powerpoint/2010/main" val="6798162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6622"/>
          <a:stretch/>
        </p:blipFill>
        <p:spPr>
          <a:xfrm>
            <a:off x="0" y="1292532"/>
            <a:ext cx="12192000" cy="4929512"/>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9738" y="99688"/>
            <a:ext cx="5612524" cy="3657600"/>
          </a:xfrm>
          <a:prstGeom prst="rect">
            <a:avLst/>
          </a:prstGeom>
          <a:solidFill>
            <a:schemeClr val="bg1">
              <a:alpha val="51000"/>
            </a:schemeClr>
          </a:solidFill>
        </p:spPr>
      </p:pic>
    </p:spTree>
    <p:extLst>
      <p:ext uri="{BB962C8B-B14F-4D97-AF65-F5344CB8AC3E}">
        <p14:creationId xmlns:p14="http://schemas.microsoft.com/office/powerpoint/2010/main" val="42380115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8FF11D-485F-741E-673B-A4748A8017FC}"/>
              </a:ext>
            </a:extLst>
          </p:cNvPr>
          <p:cNvSpPr txBox="1"/>
          <p:nvPr/>
        </p:nvSpPr>
        <p:spPr>
          <a:xfrm>
            <a:off x="6169572" y="25360"/>
            <a:ext cx="5801227" cy="6832640"/>
          </a:xfrm>
          <a:prstGeom prst="rect">
            <a:avLst/>
          </a:prstGeom>
          <a:solidFill>
            <a:srgbClr val="590000"/>
          </a:solidFill>
        </p:spPr>
        <p:txBody>
          <a:bodyPr wrap="square">
            <a:spAutoFit/>
          </a:bodyPr>
          <a:lstStyle/>
          <a:p>
            <a:pPr marL="0" marR="0">
              <a:spcAft>
                <a:spcPts val="600"/>
              </a:spcAft>
            </a:pPr>
            <a:r>
              <a:rPr lang="en-US" sz="2400" b="1" dirty="0">
                <a:solidFill>
                  <a:schemeClr val="bg1"/>
                </a:solidFill>
                <a:effectLst/>
                <a:ea typeface="Times New Roman" panose="02020603050405020304" pitchFamily="18" charset="0"/>
              </a:rPr>
              <a:t>Finding 1:  </a:t>
            </a:r>
            <a:r>
              <a:rPr lang="en-US" sz="2400" b="1" dirty="0">
                <a:solidFill>
                  <a:srgbClr val="FFFF00"/>
                </a:solidFill>
                <a:effectLst/>
                <a:ea typeface="Times New Roman" panose="02020603050405020304" pitchFamily="18" charset="0"/>
              </a:rPr>
              <a:t>Uncertainty</a:t>
            </a:r>
          </a:p>
          <a:p>
            <a:pPr marL="0" marR="0" indent="457200">
              <a:spcAft>
                <a:spcPts val="900"/>
              </a:spcAft>
            </a:pPr>
            <a:r>
              <a:rPr lang="en-US" dirty="0">
                <a:solidFill>
                  <a:schemeClr val="bg1"/>
                </a:solidFill>
                <a:effectLst/>
                <a:ea typeface="Times New Roman" panose="02020603050405020304" pitchFamily="18" charset="0"/>
              </a:rPr>
              <a:t>A pervasive </a:t>
            </a:r>
            <a:r>
              <a:rPr lang="en-US" dirty="0">
                <a:solidFill>
                  <a:srgbClr val="FFFF00"/>
                </a:solidFill>
                <a:effectLst/>
                <a:ea typeface="Times New Roman" panose="02020603050405020304" pitchFamily="18" charset="0"/>
              </a:rPr>
              <a:t>sense of uncertainty </a:t>
            </a:r>
            <a:r>
              <a:rPr lang="en-US" dirty="0">
                <a:solidFill>
                  <a:schemeClr val="bg1"/>
                </a:solidFill>
                <a:effectLst/>
                <a:ea typeface="Times New Roman" panose="02020603050405020304" pitchFamily="18" charset="0"/>
              </a:rPr>
              <a:t>exists with regard to the distribution and consequences of contamination from the Asarco smelter</a:t>
            </a:r>
            <a:r>
              <a:rPr lang="en-US" dirty="0">
                <a:solidFill>
                  <a:schemeClr val="bg1"/>
                </a:solidFill>
                <a:ea typeface="Times New Roman" panose="02020603050405020304" pitchFamily="18" charset="0"/>
              </a:rPr>
              <a:t>.</a:t>
            </a:r>
            <a:r>
              <a:rPr lang="en-US" dirty="0">
                <a:solidFill>
                  <a:schemeClr val="bg1"/>
                </a:solidFill>
                <a:effectLst/>
                <a:ea typeface="Times New Roman" panose="02020603050405020304" pitchFamily="18" charset="0"/>
              </a:rPr>
              <a:t>  Residents have very little solid fact upon which to base their judgments of the situation.  This uncertainty </a:t>
            </a:r>
            <a:r>
              <a:rPr lang="en-US" dirty="0">
                <a:solidFill>
                  <a:srgbClr val="FFFF00"/>
                </a:solidFill>
                <a:effectLst/>
                <a:ea typeface="Times New Roman" panose="02020603050405020304" pitchFamily="18" charset="0"/>
              </a:rPr>
              <a:t>complicates effective coping and enhances stress</a:t>
            </a:r>
            <a:r>
              <a:rPr lang="en-US" dirty="0">
                <a:solidFill>
                  <a:schemeClr val="bg1"/>
                </a:solidFill>
                <a:effectLst/>
                <a:ea typeface="Times New Roman" panose="02020603050405020304" pitchFamily="18" charset="0"/>
              </a:rPr>
              <a:t> ...</a:t>
            </a:r>
          </a:p>
          <a:p>
            <a:pPr marL="0" marR="0" indent="457200">
              <a:spcAft>
                <a:spcPts val="900"/>
              </a:spcAft>
            </a:pPr>
            <a:r>
              <a:rPr lang="en-US" dirty="0">
                <a:solidFill>
                  <a:schemeClr val="bg1"/>
                </a:solidFill>
                <a:effectLst/>
                <a:ea typeface="Times New Roman" panose="02020603050405020304" pitchFamily="18" charset="0"/>
              </a:rPr>
              <a:t>Pervasive uncertainties allow for </a:t>
            </a:r>
            <a:r>
              <a:rPr lang="en-US" dirty="0">
                <a:solidFill>
                  <a:srgbClr val="FFFF00"/>
                </a:solidFill>
                <a:effectLst/>
                <a:ea typeface="Times New Roman" panose="02020603050405020304" pitchFamily="18" charset="0"/>
              </a:rPr>
              <a:t>divergent interpretations</a:t>
            </a:r>
            <a:r>
              <a:rPr lang="en-US" dirty="0">
                <a:solidFill>
                  <a:schemeClr val="bg1"/>
                </a:solidFill>
                <a:effectLst/>
                <a:ea typeface="Times New Roman" panose="02020603050405020304" pitchFamily="18" charset="0"/>
              </a:rPr>
              <a:t>. This situation makes it easy for existing beliefs about risk and about Asarco to determine a given resident's understanding of what is occurring.  </a:t>
            </a:r>
          </a:p>
          <a:p>
            <a:pPr marL="0" marR="0" indent="457200"/>
            <a:r>
              <a:rPr lang="en-US" dirty="0">
                <a:solidFill>
                  <a:schemeClr val="bg1"/>
                </a:solidFill>
                <a:effectLst/>
                <a:ea typeface="Times New Roman" panose="02020603050405020304" pitchFamily="18" charset="0"/>
              </a:rPr>
              <a:t>The Superfund cleanup </a:t>
            </a:r>
            <a:r>
              <a:rPr lang="en-US" dirty="0">
                <a:solidFill>
                  <a:srgbClr val="FFFF00"/>
                </a:solidFill>
                <a:effectLst/>
                <a:ea typeface="Times New Roman" panose="02020603050405020304" pitchFamily="18" charset="0"/>
              </a:rPr>
              <a:t>has introduced numerous new uncertainties</a:t>
            </a:r>
            <a:r>
              <a:rPr lang="en-US" dirty="0">
                <a:solidFill>
                  <a:schemeClr val="bg1"/>
                </a:solidFill>
                <a:effectLst/>
                <a:ea typeface="Times New Roman" panose="02020603050405020304" pitchFamily="18" charset="0"/>
              </a:rPr>
              <a:t> into an already confusing situation. </a:t>
            </a:r>
          </a:p>
          <a:p>
            <a:pPr indent="457200"/>
            <a:r>
              <a:rPr lang="en-US" sz="2000" dirty="0">
                <a:solidFill>
                  <a:schemeClr val="bg1"/>
                </a:solidFill>
                <a:ea typeface="Times New Roman" panose="02020603050405020304" pitchFamily="18" charset="0"/>
              </a:rPr>
              <a:t>	</a:t>
            </a:r>
            <a:endParaRPr lang="en-US" sz="2000" dirty="0">
              <a:solidFill>
                <a:schemeClr val="bg1"/>
              </a:solidFill>
              <a:effectLst/>
              <a:ea typeface="Times New Roman" panose="02020603050405020304" pitchFamily="18" charset="0"/>
            </a:endParaRPr>
          </a:p>
          <a:p>
            <a:pPr indent="457200"/>
            <a:r>
              <a:rPr lang="en-US" i="1" dirty="0">
                <a:solidFill>
                  <a:schemeClr val="bg1"/>
                </a:solidFill>
                <a:effectLst/>
                <a:ea typeface="Times New Roman" panose="02020603050405020304" pitchFamily="18" charset="0"/>
                <a:cs typeface="Courier"/>
              </a:rPr>
              <a:t>Until I get hard evidence as to the risks for my daughter, I don't feel comfortable letting her play around the dirt.</a:t>
            </a:r>
            <a:r>
              <a:rPr lang="en-US" i="1" dirty="0">
                <a:solidFill>
                  <a:schemeClr val="bg1"/>
                </a:solidFill>
                <a:effectLst/>
                <a:ea typeface="Times New Roman" panose="02020603050405020304" pitchFamily="18" charset="0"/>
              </a:rPr>
              <a:t> </a:t>
            </a:r>
            <a:endParaRPr lang="en-US" i="1" dirty="0">
              <a:solidFill>
                <a:schemeClr val="bg1"/>
              </a:solidFill>
            </a:endParaRPr>
          </a:p>
          <a:p>
            <a:pPr marL="0" marR="0" indent="457200"/>
            <a:endParaRPr lang="en-US" sz="1000" i="1" dirty="0">
              <a:solidFill>
                <a:schemeClr val="bg1"/>
              </a:solidFill>
              <a:effectLst/>
              <a:ea typeface="Times New Roman" panose="02020603050405020304" pitchFamily="18" charset="0"/>
            </a:endParaRPr>
          </a:p>
          <a:p>
            <a:pPr marL="0" marR="0" indent="457200"/>
            <a:r>
              <a:rPr lang="en-US" i="1" dirty="0">
                <a:solidFill>
                  <a:schemeClr val="bg1"/>
                </a:solidFill>
                <a:effectLst/>
                <a:ea typeface="Times New Roman" panose="02020603050405020304" pitchFamily="18" charset="0"/>
              </a:rPr>
              <a:t>EPA says lead is dangerous and Asarco says it isn’t.  Who do I believe? I am not expert. Meanwhile have to take precautions.</a:t>
            </a:r>
          </a:p>
          <a:p>
            <a:pPr marL="0" marR="0" indent="457200"/>
            <a:endParaRPr lang="en-US" sz="2000" i="1" dirty="0">
              <a:solidFill>
                <a:schemeClr val="bg1"/>
              </a:solidFill>
              <a:ea typeface="Times New Roman" panose="02020603050405020304" pitchFamily="18" charset="0"/>
            </a:endParaRPr>
          </a:p>
          <a:p>
            <a:pPr marL="0" marR="0" indent="457200"/>
            <a:endParaRPr lang="en-US" sz="2000" i="1" dirty="0">
              <a:solidFill>
                <a:schemeClr val="bg1"/>
              </a:solidFill>
              <a:effectLst/>
              <a:latin typeface="Gill Sans MT" panose="020B0502020104020203" pitchFamily="34" charset="0"/>
              <a:ea typeface="Times New Roman" panose="02020603050405020304" pitchFamily="18" charset="0"/>
            </a:endParaRPr>
          </a:p>
        </p:txBody>
      </p:sp>
      <p:sp>
        <p:nvSpPr>
          <p:cNvPr id="6" name="TextBox 5">
            <a:extLst>
              <a:ext uri="{FF2B5EF4-FFF2-40B4-BE49-F238E27FC236}">
                <a16:creationId xmlns:a16="http://schemas.microsoft.com/office/drawing/2014/main" id="{4D60F9ED-15E9-0366-4B7F-288632946CC4}"/>
              </a:ext>
            </a:extLst>
          </p:cNvPr>
          <p:cNvSpPr txBox="1"/>
          <p:nvPr/>
        </p:nvSpPr>
        <p:spPr>
          <a:xfrm>
            <a:off x="1818725" y="1482100"/>
            <a:ext cx="3665491" cy="1446550"/>
          </a:xfrm>
          <a:prstGeom prst="rect">
            <a:avLst/>
          </a:prstGeom>
          <a:noFill/>
          <a:effectLst>
            <a:outerShdw blurRad="50800" dist="38100" dir="2700000" algn="tl" rotWithShape="0">
              <a:prstClr val="black">
                <a:alpha val="40000"/>
              </a:prstClr>
            </a:outerShdw>
          </a:effectLst>
        </p:spPr>
        <p:txBody>
          <a:bodyPr wrap="none" rtlCol="0">
            <a:spAutoFit/>
          </a:bodyPr>
          <a:lstStyle/>
          <a:p>
            <a:pPr algn="r"/>
            <a:r>
              <a:rPr lang="en-US" sz="4000" dirty="0"/>
              <a:t>Bonus content: </a:t>
            </a:r>
          </a:p>
          <a:p>
            <a:pPr algn="r"/>
            <a:r>
              <a:rPr lang="en-US" sz="2400" dirty="0"/>
              <a:t>Details from analysis </a:t>
            </a:r>
          </a:p>
          <a:p>
            <a:pPr algn="r"/>
            <a:r>
              <a:rPr lang="en-US" sz="2400" dirty="0"/>
              <a:t>of Asarco Case</a:t>
            </a:r>
          </a:p>
        </p:txBody>
      </p:sp>
      <p:sp>
        <p:nvSpPr>
          <p:cNvPr id="2" name="Subtitle 2">
            <a:extLst>
              <a:ext uri="{FF2B5EF4-FFF2-40B4-BE49-F238E27FC236}">
                <a16:creationId xmlns:a16="http://schemas.microsoft.com/office/drawing/2014/main" id="{D87A65CB-98E4-614E-E2E9-4B66253B3A63}"/>
              </a:ext>
            </a:extLst>
          </p:cNvPr>
          <p:cNvSpPr txBox="1">
            <a:spLocks/>
          </p:cNvSpPr>
          <p:nvPr/>
        </p:nvSpPr>
        <p:spPr>
          <a:xfrm>
            <a:off x="814048" y="3429000"/>
            <a:ext cx="4670168" cy="90984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000" i="1" dirty="0"/>
              <a:t>Michael R. Edelstein, Ph.D.</a:t>
            </a:r>
          </a:p>
          <a:p>
            <a:pPr marL="0" indent="0" algn="r">
              <a:buNone/>
            </a:pPr>
            <a:r>
              <a:rPr lang="en-US" sz="2000" i="1" dirty="0"/>
              <a:t>IAIA Webinar Nov. 18/19 2024</a:t>
            </a:r>
          </a:p>
        </p:txBody>
      </p:sp>
    </p:spTree>
    <p:extLst>
      <p:ext uri="{BB962C8B-B14F-4D97-AF65-F5344CB8AC3E}">
        <p14:creationId xmlns:p14="http://schemas.microsoft.com/office/powerpoint/2010/main" val="129985206"/>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21C87-DFBC-A25A-B347-A17339F5FDE3}"/>
              </a:ext>
            </a:extLst>
          </p:cNvPr>
          <p:cNvSpPr>
            <a:spLocks noGrp="1"/>
          </p:cNvSpPr>
          <p:nvPr>
            <p:ph type="title"/>
          </p:nvPr>
        </p:nvSpPr>
        <p:spPr>
          <a:xfrm>
            <a:off x="761999" y="12993"/>
            <a:ext cx="5043237" cy="6832016"/>
          </a:xfrm>
          <a:solidFill>
            <a:schemeClr val="tx1">
              <a:lumMod val="75000"/>
              <a:lumOff val="25000"/>
            </a:schemeClr>
          </a:solidFill>
        </p:spPr>
        <p:txBody>
          <a:bodyPr>
            <a:noAutofit/>
          </a:bodyPr>
          <a:lstStyle/>
          <a:p>
            <a:pPr marR="0" lvl="2">
              <a:spcAft>
                <a:spcPts val="600"/>
              </a:spcAft>
              <a:tabLst>
                <a:tab pos="228600" algn="l"/>
                <a:tab pos="-914400" algn="l"/>
                <a:tab pos="1371600" algn="l"/>
              </a:tabLst>
            </a:pPr>
            <a:r>
              <a:rPr lang="en-US" sz="2000" b="1" i="0" dirty="0">
                <a:solidFill>
                  <a:schemeClr val="bg1"/>
                </a:solidFill>
                <a:latin typeface="+mn-lt"/>
                <a:ea typeface="Times New Roman" panose="02020603050405020304" pitchFamily="18" charset="0"/>
              </a:rPr>
              <a:t>Finding 2: </a:t>
            </a:r>
            <a:r>
              <a:rPr lang="en-US" sz="2000" b="1" i="0" dirty="0">
                <a:solidFill>
                  <a:srgbClr val="FFFF00"/>
                </a:solidFill>
                <a:latin typeface="+mn-lt"/>
                <a:ea typeface="Times New Roman" panose="02020603050405020304" pitchFamily="18" charset="0"/>
              </a:rPr>
              <a:t>Implications</a:t>
            </a:r>
            <a:br>
              <a:rPr lang="en-US" sz="2000" b="1" i="0" dirty="0">
                <a:solidFill>
                  <a:schemeClr val="bg1"/>
                </a:solidFill>
                <a:latin typeface="+mn-lt"/>
                <a:ea typeface="Times New Roman" panose="02020603050405020304" pitchFamily="18" charset="0"/>
              </a:rPr>
            </a:br>
            <a:br>
              <a:rPr lang="en-US" sz="900" b="1" i="0" dirty="0">
                <a:solidFill>
                  <a:schemeClr val="bg1"/>
                </a:solidFill>
                <a:latin typeface="+mn-lt"/>
                <a:ea typeface="Times New Roman" panose="02020603050405020304" pitchFamily="18" charset="0"/>
              </a:rPr>
            </a:br>
            <a:r>
              <a:rPr lang="en-US" sz="2000" b="1" i="0" dirty="0">
                <a:solidFill>
                  <a:schemeClr val="bg1"/>
                </a:solidFill>
                <a:latin typeface="+mn-lt"/>
                <a:ea typeface="Times New Roman" panose="02020603050405020304" pitchFamily="18" charset="0"/>
              </a:rPr>
              <a:t>	</a:t>
            </a:r>
            <a:r>
              <a:rPr lang="en-US" i="0" dirty="0">
                <a:solidFill>
                  <a:schemeClr val="bg1"/>
                </a:solidFill>
                <a:latin typeface="+mn-lt"/>
                <a:ea typeface="Times New Roman" panose="02020603050405020304" pitchFamily="18" charset="0"/>
              </a:rPr>
              <a:t>… </a:t>
            </a:r>
            <a:r>
              <a:rPr lang="en-US" i="0" dirty="0">
                <a:solidFill>
                  <a:schemeClr val="bg1"/>
                </a:solidFill>
                <a:effectLst/>
                <a:latin typeface="+mn-lt"/>
                <a:ea typeface="Times New Roman" panose="02020603050405020304" pitchFamily="18" charset="0"/>
              </a:rPr>
              <a:t>Despite periodic waves of publicity about events related to the Asarco smelter, it was not until the EPA meetings and newsletters dealing with the residential cleanup commenced that some community residents </a:t>
            </a:r>
            <a:r>
              <a:rPr lang="en-US" i="0" u="sng" dirty="0">
                <a:solidFill>
                  <a:schemeClr val="bg1"/>
                </a:solidFill>
                <a:effectLst/>
                <a:latin typeface="+mn-lt"/>
                <a:ea typeface="Times New Roman" panose="02020603050405020304" pitchFamily="18" charset="0"/>
              </a:rPr>
              <a:t>understood the implications of what they had experienced</a:t>
            </a:r>
            <a:r>
              <a:rPr lang="en-US" i="0" dirty="0">
                <a:solidFill>
                  <a:schemeClr val="bg1"/>
                </a:solidFill>
                <a:effectLst/>
                <a:latin typeface="+mn-lt"/>
                <a:ea typeface="Times New Roman" panose="02020603050405020304" pitchFamily="18" charset="0"/>
              </a:rPr>
              <a:t> and heard about previously ….</a:t>
            </a:r>
            <a:r>
              <a:rPr lang="en-US" dirty="0">
                <a:solidFill>
                  <a:schemeClr val="bg1"/>
                </a:solidFill>
                <a:latin typeface="+mn-lt"/>
                <a:ea typeface="Times New Roman" panose="02020603050405020304" pitchFamily="18" charset="0"/>
              </a:rPr>
              <a:t> </a:t>
            </a:r>
            <a:br>
              <a:rPr lang="en-US" dirty="0">
                <a:solidFill>
                  <a:schemeClr val="bg1"/>
                </a:solidFill>
                <a:latin typeface="+mn-lt"/>
                <a:ea typeface="Times New Roman" panose="02020603050405020304" pitchFamily="18" charset="0"/>
              </a:rPr>
            </a:br>
            <a:br>
              <a:rPr lang="en-US" sz="900" dirty="0">
                <a:solidFill>
                  <a:schemeClr val="bg1"/>
                </a:solidFill>
                <a:latin typeface="+mn-lt"/>
                <a:ea typeface="Times New Roman" panose="02020603050405020304" pitchFamily="18" charset="0"/>
              </a:rPr>
            </a:br>
            <a:r>
              <a:rPr lang="en-US" dirty="0">
                <a:solidFill>
                  <a:schemeClr val="bg1"/>
                </a:solidFill>
                <a:latin typeface="+mn-lt"/>
                <a:ea typeface="Times New Roman" panose="02020603050405020304" pitchFamily="18" charset="0"/>
              </a:rPr>
              <a:t>	</a:t>
            </a:r>
            <a:r>
              <a:rPr lang="en-US" i="0" dirty="0">
                <a:solidFill>
                  <a:schemeClr val="bg1"/>
                </a:solidFill>
                <a:latin typeface="+mn-lt"/>
                <a:ea typeface="Times New Roman" panose="02020603050405020304" pitchFamily="18" charset="0"/>
              </a:rPr>
              <a:t>Long-term residents were adapted to an industrial environment. …</a:t>
            </a:r>
            <a:r>
              <a:rPr lang="en-US" i="0" dirty="0">
                <a:solidFill>
                  <a:schemeClr val="bg1"/>
                </a:solidFill>
                <a:effectLst/>
                <a:latin typeface="+mn-lt"/>
                <a:ea typeface="Times New Roman" panose="02020603050405020304" pitchFamily="18" charset="0"/>
              </a:rPr>
              <a:t>The "</a:t>
            </a:r>
            <a:r>
              <a:rPr lang="en-US" i="0" u="sng" dirty="0">
                <a:solidFill>
                  <a:schemeClr val="bg1"/>
                </a:solidFill>
                <a:effectLst/>
                <a:latin typeface="+mn-lt"/>
                <a:ea typeface="Times New Roman" panose="02020603050405020304" pitchFamily="18" charset="0"/>
              </a:rPr>
              <a:t>Tacoma Aroma</a:t>
            </a:r>
            <a:r>
              <a:rPr lang="en-US" i="0" dirty="0">
                <a:solidFill>
                  <a:schemeClr val="bg1"/>
                </a:solidFill>
                <a:effectLst/>
                <a:latin typeface="+mn-lt"/>
                <a:ea typeface="Times New Roman" panose="02020603050405020304" pitchFamily="18" charset="0"/>
              </a:rPr>
              <a:t>" was widely identified as being a symbol of the area.</a:t>
            </a:r>
            <a:br>
              <a:rPr lang="en-US" i="0" dirty="0">
                <a:solidFill>
                  <a:schemeClr val="bg1"/>
                </a:solidFill>
                <a:effectLst/>
                <a:latin typeface="+mn-lt"/>
                <a:ea typeface="Times New Roman" panose="02020603050405020304" pitchFamily="18" charset="0"/>
              </a:rPr>
            </a:br>
            <a:r>
              <a:rPr lang="en-US" dirty="0">
                <a:solidFill>
                  <a:schemeClr val="bg1"/>
                </a:solidFill>
                <a:effectLst/>
                <a:latin typeface="+mn-lt"/>
                <a:ea typeface="Times New Roman" panose="02020603050405020304" pitchFamily="18" charset="0"/>
              </a:rPr>
              <a:t>Even residents concerned about risks associated with Asarco viewed [its] stack as an important </a:t>
            </a:r>
            <a:r>
              <a:rPr lang="en-US" u="sng" dirty="0">
                <a:solidFill>
                  <a:schemeClr val="bg1"/>
                </a:solidFill>
                <a:effectLst/>
                <a:latin typeface="+mn-lt"/>
                <a:ea typeface="Times New Roman" panose="02020603050405020304" pitchFamily="18" charset="0"/>
              </a:rPr>
              <a:t>landmark</a:t>
            </a:r>
            <a:r>
              <a:rPr lang="en-US" dirty="0">
                <a:solidFill>
                  <a:schemeClr val="bg1"/>
                </a:solidFill>
                <a:effectLst/>
                <a:latin typeface="+mn-lt"/>
                <a:ea typeface="Times New Roman" panose="02020603050405020304" pitchFamily="18" charset="0"/>
              </a:rPr>
              <a:t> and historical site. </a:t>
            </a:r>
            <a:br>
              <a:rPr lang="en-US" dirty="0">
                <a:solidFill>
                  <a:schemeClr val="bg1"/>
                </a:solidFill>
                <a:effectLst/>
                <a:latin typeface="+mn-lt"/>
                <a:ea typeface="Times New Roman" panose="02020603050405020304" pitchFamily="18" charset="0"/>
              </a:rPr>
            </a:br>
            <a:br>
              <a:rPr lang="en-US" sz="900" dirty="0">
                <a:solidFill>
                  <a:schemeClr val="bg1"/>
                </a:solidFill>
                <a:effectLst/>
                <a:latin typeface="+mn-lt"/>
                <a:ea typeface="Times New Roman" panose="02020603050405020304" pitchFamily="18" charset="0"/>
              </a:rPr>
            </a:br>
            <a:r>
              <a:rPr lang="en-US" dirty="0">
                <a:solidFill>
                  <a:schemeClr val="bg1"/>
                </a:solidFill>
                <a:latin typeface="+mn-lt"/>
                <a:ea typeface="Times New Roman" panose="02020603050405020304" pitchFamily="18" charset="0"/>
              </a:rPr>
              <a:t>	</a:t>
            </a:r>
            <a:r>
              <a:rPr lang="en-US" dirty="0">
                <a:solidFill>
                  <a:schemeClr val="bg1"/>
                </a:solidFill>
                <a:effectLst/>
                <a:latin typeface="+mn-lt"/>
                <a:ea typeface="Times New Roman" panose="02020603050405020304" pitchFamily="18" charset="0"/>
              </a:rPr>
              <a:t>When the officials told them to take precautions with gardening, to wear gloves, to prevent small children eating dirt, etc., "I started to realize how this was going to </a:t>
            </a:r>
            <a:r>
              <a:rPr lang="en-US" u="sng" dirty="0">
                <a:solidFill>
                  <a:schemeClr val="bg1"/>
                </a:solidFill>
                <a:effectLst/>
                <a:latin typeface="+mn-lt"/>
                <a:ea typeface="Times New Roman" panose="02020603050405020304" pitchFamily="18" charset="0"/>
              </a:rPr>
              <a:t>affect small day-to-day decisions</a:t>
            </a:r>
            <a:r>
              <a:rPr lang="en-US" dirty="0">
                <a:solidFill>
                  <a:schemeClr val="bg1"/>
                </a:solidFill>
                <a:effectLst/>
                <a:latin typeface="+mn-lt"/>
                <a:ea typeface="Times New Roman" panose="02020603050405020304" pitchFamily="18" charset="0"/>
              </a:rPr>
              <a:t>."</a:t>
            </a:r>
            <a:endParaRPr lang="en-US" i="0" dirty="0">
              <a:solidFill>
                <a:schemeClr val="bg1"/>
              </a:solidFill>
              <a:latin typeface="+mn-lt"/>
            </a:endParaRPr>
          </a:p>
        </p:txBody>
      </p:sp>
      <p:sp>
        <p:nvSpPr>
          <p:cNvPr id="3" name="Content Placeholder 2">
            <a:extLst>
              <a:ext uri="{FF2B5EF4-FFF2-40B4-BE49-F238E27FC236}">
                <a16:creationId xmlns:a16="http://schemas.microsoft.com/office/drawing/2014/main" id="{3123324C-D935-3ECC-C9DB-C498B10051FF}"/>
              </a:ext>
            </a:extLst>
          </p:cNvPr>
          <p:cNvSpPr>
            <a:spLocks noGrp="1"/>
          </p:cNvSpPr>
          <p:nvPr>
            <p:ph idx="1"/>
          </p:nvPr>
        </p:nvSpPr>
        <p:spPr>
          <a:xfrm>
            <a:off x="5883442" y="758952"/>
            <a:ext cx="5546558" cy="4754880"/>
          </a:xfrm>
        </p:spPr>
        <p:txBody>
          <a:bodyPr/>
          <a:lstStyle/>
          <a:p>
            <a:pPr marL="0" indent="0">
              <a:buNone/>
            </a:pPr>
            <a:r>
              <a:rPr lang="en-US" dirty="0"/>
              <a:t>.</a:t>
            </a:r>
          </a:p>
        </p:txBody>
      </p:sp>
      <p:sp>
        <p:nvSpPr>
          <p:cNvPr id="5" name="TextBox 4">
            <a:extLst>
              <a:ext uri="{FF2B5EF4-FFF2-40B4-BE49-F238E27FC236}">
                <a16:creationId xmlns:a16="http://schemas.microsoft.com/office/drawing/2014/main" id="{AFF8FB50-DDBF-B3BB-3E2D-C654A1530634}"/>
              </a:ext>
            </a:extLst>
          </p:cNvPr>
          <p:cNvSpPr txBox="1"/>
          <p:nvPr/>
        </p:nvSpPr>
        <p:spPr>
          <a:xfrm>
            <a:off x="5805236" y="12992"/>
            <a:ext cx="6097002" cy="6909584"/>
          </a:xfrm>
          <a:prstGeom prst="rect">
            <a:avLst/>
          </a:prstGeom>
          <a:solidFill>
            <a:srgbClr val="590000"/>
          </a:solidFill>
        </p:spPr>
        <p:txBody>
          <a:bodyPr wrap="square">
            <a:spAutoFit/>
          </a:bodyPr>
          <a:lstStyle/>
          <a:p>
            <a:endParaRPr lang="en-US" dirty="0">
              <a:solidFill>
                <a:schemeClr val="bg1"/>
              </a:solidFill>
              <a:effectLst/>
              <a:latin typeface="Gill Sans MT" panose="020B0502020104020203" pitchFamily="34" charset="0"/>
              <a:ea typeface="Times New Roman" panose="02020603050405020304" pitchFamily="18" charset="0"/>
            </a:endParaRPr>
          </a:p>
          <a:p>
            <a:endParaRPr lang="en-US" dirty="0">
              <a:solidFill>
                <a:schemeClr val="bg1"/>
              </a:solidFill>
              <a:latin typeface="Gill Sans MT" panose="020B0502020104020203" pitchFamily="34" charset="0"/>
              <a:ea typeface="Times New Roman" panose="02020603050405020304" pitchFamily="18" charset="0"/>
            </a:endParaRPr>
          </a:p>
          <a:p>
            <a:endParaRPr lang="en-US" dirty="0">
              <a:solidFill>
                <a:schemeClr val="bg1"/>
              </a:solidFill>
              <a:effectLst/>
              <a:latin typeface="Gill Sans MT" panose="020B0502020104020203" pitchFamily="34" charset="0"/>
              <a:ea typeface="Times New Roman" panose="02020603050405020304" pitchFamily="18" charset="0"/>
            </a:endParaRPr>
          </a:p>
          <a:p>
            <a:r>
              <a:rPr lang="en-US" dirty="0">
                <a:solidFill>
                  <a:schemeClr val="bg1"/>
                </a:solidFill>
                <a:effectLst/>
                <a:ea typeface="Times New Roman" panose="02020603050405020304" pitchFamily="18" charset="0"/>
              </a:rPr>
              <a:t>As the EPA cleanup commenced, residents in the first Zone were </a:t>
            </a:r>
            <a:r>
              <a:rPr lang="en-US" u="sng" dirty="0">
                <a:solidFill>
                  <a:schemeClr val="bg1"/>
                </a:solidFill>
                <a:effectLst/>
                <a:ea typeface="Times New Roman" panose="02020603050405020304" pitchFamily="18" charset="0"/>
              </a:rPr>
              <a:t>notified of testing</a:t>
            </a:r>
            <a:r>
              <a:rPr lang="en-US" dirty="0">
                <a:solidFill>
                  <a:schemeClr val="bg1"/>
                </a:solidFill>
                <a:effectLst/>
                <a:ea typeface="Times New Roman" panose="02020603050405020304" pitchFamily="18" charset="0"/>
              </a:rPr>
              <a:t> for their yards. In some cases, this notification was the first time that a resident knew about the contamination. </a:t>
            </a:r>
          </a:p>
          <a:p>
            <a:endParaRPr lang="en-US" dirty="0">
              <a:solidFill>
                <a:schemeClr val="bg1"/>
              </a:solidFill>
            </a:endParaRPr>
          </a:p>
          <a:p>
            <a:r>
              <a:rPr lang="en-US" sz="2000" b="1" i="0" dirty="0">
                <a:solidFill>
                  <a:schemeClr val="bg1"/>
                </a:solidFill>
                <a:effectLst/>
                <a:ea typeface="Times New Roman" panose="02020603050405020304" pitchFamily="18" charset="0"/>
              </a:rPr>
              <a:t>Finding 3: </a:t>
            </a:r>
            <a:r>
              <a:rPr lang="en-US" sz="2000" b="1" i="0" dirty="0">
                <a:solidFill>
                  <a:srgbClr val="FFFF00"/>
                </a:solidFill>
                <a:effectLst/>
                <a:ea typeface="Times New Roman" panose="02020603050405020304" pitchFamily="18" charset="0"/>
              </a:rPr>
              <a:t>Stigma</a:t>
            </a:r>
          </a:p>
          <a:p>
            <a:endParaRPr lang="en-US" sz="900" dirty="0">
              <a:solidFill>
                <a:schemeClr val="bg1"/>
              </a:solidFill>
              <a:ea typeface="Times New Roman" panose="02020603050405020304" pitchFamily="18" charset="0"/>
            </a:endParaRPr>
          </a:p>
          <a:p>
            <a:r>
              <a:rPr lang="en-US" i="0" dirty="0">
                <a:solidFill>
                  <a:schemeClr val="bg1"/>
                </a:solidFill>
                <a:effectLst/>
                <a:ea typeface="Times New Roman" panose="02020603050405020304" pitchFamily="18" charset="0"/>
              </a:rPr>
              <a:t>Because there will be contaminants remaining after the cleanup, with property management and real estate transfer implications</a:t>
            </a:r>
            <a:r>
              <a:rPr lang="en-US" dirty="0">
                <a:solidFill>
                  <a:schemeClr val="bg1"/>
                </a:solidFill>
                <a:ea typeface="Times New Roman" panose="02020603050405020304" pitchFamily="18" charset="0"/>
              </a:rPr>
              <a:t>, </a:t>
            </a:r>
            <a:r>
              <a:rPr lang="en-US" u="sng" dirty="0">
                <a:solidFill>
                  <a:schemeClr val="bg1"/>
                </a:solidFill>
                <a:ea typeface="Times New Roman" panose="02020603050405020304" pitchFamily="18" charset="0"/>
              </a:rPr>
              <a:t>environmental stigma </a:t>
            </a:r>
            <a:r>
              <a:rPr lang="en-US" dirty="0">
                <a:solidFill>
                  <a:schemeClr val="bg1"/>
                </a:solidFill>
                <a:ea typeface="Times New Roman" panose="02020603050405020304" pitchFamily="18" charset="0"/>
              </a:rPr>
              <a:t>has been one of the consequences ….  </a:t>
            </a:r>
            <a:br>
              <a:rPr lang="en-US" dirty="0">
                <a:solidFill>
                  <a:schemeClr val="bg1"/>
                </a:solidFill>
                <a:ea typeface="Times New Roman" panose="02020603050405020304" pitchFamily="18" charset="0"/>
              </a:rPr>
            </a:br>
            <a:r>
              <a:rPr lang="en-US" i="0" dirty="0">
                <a:solidFill>
                  <a:schemeClr val="bg1"/>
                </a:solidFill>
                <a:effectLst/>
                <a:ea typeface="Times New Roman" panose="02020603050405020304" pitchFamily="18" charset="0"/>
              </a:rPr>
              <a:t>In short, the </a:t>
            </a:r>
            <a:r>
              <a:rPr lang="en-US" i="0" u="sng" dirty="0">
                <a:solidFill>
                  <a:schemeClr val="bg1"/>
                </a:solidFill>
                <a:effectLst/>
                <a:ea typeface="Times New Roman" panose="02020603050405020304" pitchFamily="18" charset="0"/>
              </a:rPr>
              <a:t>perception of contamination</a:t>
            </a:r>
            <a:r>
              <a:rPr lang="en-US" i="0" dirty="0">
                <a:solidFill>
                  <a:schemeClr val="bg1"/>
                </a:solidFill>
                <a:effectLst/>
                <a:ea typeface="Times New Roman" panose="02020603050405020304" pitchFamily="18" charset="0"/>
              </a:rPr>
              <a:t> may well continue after the "cleanup" is completed.</a:t>
            </a:r>
          </a:p>
          <a:p>
            <a:endParaRPr lang="en-US" dirty="0">
              <a:solidFill>
                <a:schemeClr val="bg1"/>
              </a:solidFill>
              <a:ea typeface="Times New Roman" panose="02020603050405020304" pitchFamily="18" charset="0"/>
            </a:endParaRPr>
          </a:p>
          <a:p>
            <a:r>
              <a:rPr lang="en-US" i="1" dirty="0">
                <a:solidFill>
                  <a:schemeClr val="bg1"/>
                </a:solidFill>
                <a:effectLst/>
                <a:ea typeface="Times New Roman" panose="02020603050405020304" pitchFamily="18" charset="0"/>
              </a:rPr>
              <a:t>If somebody wanted to buy my house and had 2 little kids, and they are like me, they will not know whether they want to let the kids play there, and they won't buy the house.</a:t>
            </a:r>
          </a:p>
          <a:p>
            <a:endParaRPr lang="en-US" sz="900" i="1" dirty="0">
              <a:solidFill>
                <a:schemeClr val="bg1"/>
              </a:solidFill>
              <a:effectLst/>
              <a:ea typeface="Times New Roman" panose="02020603050405020304" pitchFamily="18" charset="0"/>
            </a:endParaRPr>
          </a:p>
          <a:p>
            <a:r>
              <a:rPr lang="en-US" i="1" dirty="0">
                <a:solidFill>
                  <a:schemeClr val="bg1"/>
                </a:solidFill>
                <a:effectLst/>
                <a:ea typeface="Times New Roman" panose="02020603050405020304" pitchFamily="18" charset="0"/>
              </a:rPr>
              <a:t>The </a:t>
            </a:r>
            <a:r>
              <a:rPr lang="en-US" i="1" u="sng" dirty="0">
                <a:solidFill>
                  <a:schemeClr val="bg1"/>
                </a:solidFill>
                <a:effectLst/>
                <a:ea typeface="Times New Roman" panose="02020603050405020304" pitchFamily="18" charset="0"/>
              </a:rPr>
              <a:t>area is marked in people's minds</a:t>
            </a:r>
            <a:r>
              <a:rPr lang="en-US" i="1" dirty="0">
                <a:solidFill>
                  <a:schemeClr val="bg1"/>
                </a:solidFill>
                <a:effectLst/>
                <a:ea typeface="Times New Roman" panose="02020603050405020304" pitchFamily="18" charset="0"/>
              </a:rPr>
              <a:t>.  They would not be likely to bring children into the area. </a:t>
            </a:r>
          </a:p>
          <a:p>
            <a:endParaRPr lang="en-US" sz="900" i="1" dirty="0">
              <a:solidFill>
                <a:schemeClr val="bg1"/>
              </a:solidFill>
              <a:effectLst/>
              <a:ea typeface="Times New Roman" panose="02020603050405020304" pitchFamily="18" charset="0"/>
            </a:endParaRPr>
          </a:p>
          <a:p>
            <a:r>
              <a:rPr lang="en-US" i="1" dirty="0">
                <a:solidFill>
                  <a:schemeClr val="bg1"/>
                </a:solidFill>
                <a:effectLst/>
                <a:ea typeface="Times New Roman" panose="02020603050405020304" pitchFamily="18" charset="0"/>
              </a:rPr>
              <a:t>Would a buyer buy in a Superfund area? </a:t>
            </a:r>
            <a:br>
              <a:rPr lang="en-US" i="1" dirty="0">
                <a:effectLst/>
                <a:ea typeface="Times New Roman" panose="02020603050405020304" pitchFamily="18" charset="0"/>
              </a:rPr>
            </a:br>
            <a:endParaRPr lang="en-US" i="1" dirty="0"/>
          </a:p>
        </p:txBody>
      </p:sp>
    </p:spTree>
    <p:extLst>
      <p:ext uri="{BB962C8B-B14F-4D97-AF65-F5344CB8AC3E}">
        <p14:creationId xmlns:p14="http://schemas.microsoft.com/office/powerpoint/2010/main" val="40542214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1EA4E-FF9D-4493-E8D7-1C09C5AD381D}"/>
              </a:ext>
            </a:extLst>
          </p:cNvPr>
          <p:cNvSpPr>
            <a:spLocks noGrp="1"/>
          </p:cNvSpPr>
          <p:nvPr>
            <p:ph type="title"/>
          </p:nvPr>
        </p:nvSpPr>
        <p:spPr>
          <a:xfrm>
            <a:off x="758951" y="758952"/>
            <a:ext cx="5900527" cy="5587706"/>
          </a:xfrm>
          <a:solidFill>
            <a:srgbClr val="590000"/>
          </a:solidFill>
        </p:spPr>
        <p:txBody>
          <a:bodyPr>
            <a:normAutofit fontScale="90000"/>
          </a:bodyPr>
          <a:lstStyle/>
          <a:p>
            <a:pPr marR="0" lvl="2">
              <a:tabLst>
                <a:tab pos="228600" algn="l"/>
                <a:tab pos="-914400" algn="l"/>
                <a:tab pos="1371600" algn="l"/>
              </a:tabLst>
            </a:pPr>
            <a:r>
              <a:rPr lang="en-US" sz="2200" b="1" i="0" dirty="0">
                <a:solidFill>
                  <a:schemeClr val="bg1"/>
                </a:solidFill>
                <a:effectLst/>
                <a:latin typeface="+mn-lt"/>
                <a:ea typeface="Times New Roman" panose="02020603050405020304" pitchFamily="18" charset="0"/>
              </a:rPr>
              <a:t>Finding 4: </a:t>
            </a:r>
            <a:r>
              <a:rPr lang="en-US" sz="2200" b="1" dirty="0">
                <a:solidFill>
                  <a:srgbClr val="FFFF00"/>
                </a:solidFill>
                <a:latin typeface="+mn-lt"/>
                <a:ea typeface="Times New Roman" panose="02020603050405020304" pitchFamily="18" charset="0"/>
              </a:rPr>
              <a:t>Anger</a:t>
            </a:r>
            <a:r>
              <a:rPr lang="en-US" sz="2200" b="1" dirty="0">
                <a:solidFill>
                  <a:schemeClr val="bg1"/>
                </a:solidFill>
                <a:latin typeface="+mn-lt"/>
                <a:ea typeface="Times New Roman" panose="02020603050405020304" pitchFamily="18" charset="0"/>
              </a:rPr>
              <a:t> </a:t>
            </a:r>
            <a:br>
              <a:rPr lang="en-US" sz="2200" b="1" i="0" dirty="0">
                <a:solidFill>
                  <a:schemeClr val="bg1"/>
                </a:solidFill>
                <a:effectLst/>
                <a:latin typeface="+mn-lt"/>
                <a:ea typeface="Times New Roman" panose="02020603050405020304" pitchFamily="18" charset="0"/>
              </a:rPr>
            </a:br>
            <a:br>
              <a:rPr lang="en-US" sz="1100" b="1" i="0" dirty="0">
                <a:solidFill>
                  <a:schemeClr val="bg1"/>
                </a:solidFill>
                <a:effectLst/>
                <a:latin typeface="+mn-lt"/>
                <a:ea typeface="Times New Roman" panose="02020603050405020304" pitchFamily="18" charset="0"/>
              </a:rPr>
            </a:br>
            <a:r>
              <a:rPr lang="en-US" sz="2000" i="0" dirty="0">
                <a:solidFill>
                  <a:schemeClr val="bg1"/>
                </a:solidFill>
                <a:effectLst/>
                <a:latin typeface="+mn-lt"/>
                <a:ea typeface="Times New Roman" panose="02020603050405020304" pitchFamily="18" charset="0"/>
              </a:rPr>
              <a:t>There have been numerous and continuing disruptions and </a:t>
            </a:r>
            <a:r>
              <a:rPr lang="en-US" sz="2000" i="0" u="sng" dirty="0">
                <a:solidFill>
                  <a:schemeClr val="bg1"/>
                </a:solidFill>
                <a:effectLst/>
                <a:latin typeface="+mn-lt"/>
                <a:ea typeface="Times New Roman" panose="02020603050405020304" pitchFamily="18" charset="0"/>
              </a:rPr>
              <a:t>sources of stress</a:t>
            </a:r>
            <a:r>
              <a:rPr lang="en-US" sz="2000" i="0" dirty="0">
                <a:solidFill>
                  <a:schemeClr val="bg1"/>
                </a:solidFill>
                <a:effectLst/>
                <a:latin typeface="+mn-lt"/>
                <a:ea typeface="Times New Roman" panose="02020603050405020304" pitchFamily="18" charset="0"/>
              </a:rPr>
              <a:t> for residents … [that] relate to residents' lifestyle and lifescape. </a:t>
            </a:r>
            <a:br>
              <a:rPr lang="en-US" sz="2000" dirty="0">
                <a:solidFill>
                  <a:schemeClr val="bg1"/>
                </a:solidFill>
                <a:effectLst/>
                <a:latin typeface="+mn-lt"/>
                <a:ea typeface="Times New Roman" panose="02020603050405020304" pitchFamily="18" charset="0"/>
              </a:rPr>
            </a:br>
            <a:r>
              <a:rPr lang="en-US" sz="1000" dirty="0">
                <a:solidFill>
                  <a:schemeClr val="bg1"/>
                </a:solidFill>
                <a:effectLst/>
                <a:latin typeface="+mn-lt"/>
                <a:ea typeface="Times New Roman" panose="02020603050405020304" pitchFamily="18" charset="0"/>
              </a:rPr>
              <a:t> </a:t>
            </a:r>
            <a:br>
              <a:rPr lang="en-US" sz="1000" dirty="0">
                <a:solidFill>
                  <a:schemeClr val="bg1"/>
                </a:solidFill>
                <a:effectLst/>
                <a:latin typeface="+mn-lt"/>
                <a:ea typeface="Times New Roman" panose="02020603050405020304" pitchFamily="18" charset="0"/>
              </a:rPr>
            </a:br>
            <a:r>
              <a:rPr lang="en-US" sz="2000" i="1" dirty="0">
                <a:solidFill>
                  <a:schemeClr val="bg1"/>
                </a:solidFill>
                <a:effectLst/>
                <a:latin typeface="+mn-lt"/>
                <a:ea typeface="Times New Roman" panose="02020603050405020304" pitchFamily="18" charset="0"/>
              </a:rPr>
              <a:t>Sometimes I wake up in the middle of the night and realize I did not vacuum the carpet. </a:t>
            </a:r>
            <a:br>
              <a:rPr lang="en-US" sz="2000" dirty="0">
                <a:solidFill>
                  <a:schemeClr val="bg1"/>
                </a:solidFill>
                <a:effectLst/>
                <a:latin typeface="+mn-lt"/>
                <a:ea typeface="Times New Roman" panose="02020603050405020304" pitchFamily="18" charset="0"/>
              </a:rPr>
            </a:br>
            <a:br>
              <a:rPr lang="en-US" sz="1000" dirty="0">
                <a:solidFill>
                  <a:schemeClr val="bg1"/>
                </a:solidFill>
                <a:effectLst/>
                <a:latin typeface="+mn-lt"/>
                <a:ea typeface="Times New Roman" panose="02020603050405020304" pitchFamily="18" charset="0"/>
              </a:rPr>
            </a:br>
            <a:r>
              <a:rPr lang="en-US" sz="2000" dirty="0">
                <a:solidFill>
                  <a:schemeClr val="bg1"/>
                </a:solidFill>
                <a:effectLst/>
                <a:latin typeface="+mn-lt"/>
                <a:ea typeface="Times New Roman" panose="02020603050405020304" pitchFamily="18" charset="0"/>
              </a:rPr>
              <a:t>A respondent highly stressed from cancer is now </a:t>
            </a:r>
            <a:r>
              <a:rPr lang="en-US" sz="2000" u="sng" dirty="0">
                <a:solidFill>
                  <a:schemeClr val="bg1"/>
                </a:solidFill>
                <a:effectLst/>
                <a:latin typeface="+mn-lt"/>
                <a:ea typeface="Times New Roman" panose="02020603050405020304" pitchFamily="18" charset="0"/>
              </a:rPr>
              <a:t>afraid</a:t>
            </a:r>
            <a:r>
              <a:rPr lang="en-US" sz="2000" dirty="0">
                <a:solidFill>
                  <a:schemeClr val="bg1"/>
                </a:solidFill>
                <a:effectLst/>
                <a:latin typeface="+mn-lt"/>
                <a:ea typeface="Times New Roman" panose="02020603050405020304" pitchFamily="18" charset="0"/>
              </a:rPr>
              <a:t> to dig in her own yard. </a:t>
            </a:r>
            <a:br>
              <a:rPr lang="en-US" sz="2000" dirty="0">
                <a:solidFill>
                  <a:schemeClr val="bg1"/>
                </a:solidFill>
                <a:effectLst/>
                <a:latin typeface="+mn-lt"/>
                <a:ea typeface="Times New Roman" panose="02020603050405020304" pitchFamily="18" charset="0"/>
              </a:rPr>
            </a:br>
            <a:br>
              <a:rPr lang="en-US" sz="1000" dirty="0">
                <a:solidFill>
                  <a:schemeClr val="bg1"/>
                </a:solidFill>
                <a:effectLst/>
                <a:latin typeface="+mn-lt"/>
                <a:ea typeface="Times New Roman" panose="02020603050405020304" pitchFamily="18" charset="0"/>
              </a:rPr>
            </a:br>
            <a:r>
              <a:rPr lang="en-US" sz="2000" dirty="0">
                <a:solidFill>
                  <a:schemeClr val="bg1"/>
                </a:solidFill>
                <a:effectLst/>
                <a:latin typeface="+mn-lt"/>
                <a:ea typeface="Times New Roman" panose="02020603050405020304" pitchFamily="18" charset="0"/>
              </a:rPr>
              <a:t>They feel </a:t>
            </a:r>
            <a:r>
              <a:rPr lang="en-US" sz="2000" u="sng" dirty="0">
                <a:solidFill>
                  <a:schemeClr val="bg1"/>
                </a:solidFill>
                <a:effectLst/>
                <a:latin typeface="+mn-lt"/>
                <a:ea typeface="Times New Roman" panose="02020603050405020304" pitchFamily="18" charset="0"/>
              </a:rPr>
              <a:t>anger</a:t>
            </a:r>
            <a:r>
              <a:rPr lang="en-US" sz="2000" dirty="0">
                <a:solidFill>
                  <a:schemeClr val="bg1"/>
                </a:solidFill>
                <a:effectLst/>
                <a:latin typeface="+mn-lt"/>
                <a:ea typeface="Times New Roman" panose="02020603050405020304" pitchFamily="18" charset="0"/>
              </a:rPr>
              <a:t> that they were never told of precautions until last year. And they are angry at the prospect of having to live in the future with precautions so as to minimize the costs for Asarco. It is </a:t>
            </a:r>
            <a:r>
              <a:rPr lang="en-US" sz="2000" u="sng" dirty="0">
                <a:solidFill>
                  <a:schemeClr val="bg1"/>
                </a:solidFill>
                <a:effectLst/>
                <a:latin typeface="+mn-lt"/>
                <a:ea typeface="Times New Roman" panose="02020603050405020304" pitchFamily="18" charset="0"/>
              </a:rPr>
              <a:t>unfair</a:t>
            </a:r>
            <a:r>
              <a:rPr lang="en-US" sz="2000" dirty="0">
                <a:solidFill>
                  <a:schemeClr val="bg1"/>
                </a:solidFill>
                <a:effectLst/>
                <a:latin typeface="+mn-lt"/>
                <a:ea typeface="Times New Roman" panose="02020603050405020304" pitchFamily="18" charset="0"/>
              </a:rPr>
              <a:t> that the burden of proof is put on the resident. </a:t>
            </a:r>
            <a:br>
              <a:rPr lang="en-US" sz="2000" dirty="0">
                <a:solidFill>
                  <a:schemeClr val="bg1"/>
                </a:solidFill>
                <a:effectLst/>
                <a:latin typeface="+mn-lt"/>
                <a:ea typeface="Times New Roman" panose="02020603050405020304" pitchFamily="18" charset="0"/>
              </a:rPr>
            </a:br>
            <a:br>
              <a:rPr lang="en-US" sz="1000" dirty="0">
                <a:solidFill>
                  <a:schemeClr val="bg1"/>
                </a:solidFill>
                <a:effectLst/>
                <a:latin typeface="+mn-lt"/>
                <a:ea typeface="Times New Roman" panose="02020603050405020304" pitchFamily="18" charset="0"/>
              </a:rPr>
            </a:br>
            <a:r>
              <a:rPr lang="en-US" sz="2000" dirty="0">
                <a:solidFill>
                  <a:schemeClr val="bg1"/>
                </a:solidFill>
                <a:effectLst/>
                <a:latin typeface="+mn-lt"/>
                <a:ea typeface="Times New Roman" panose="02020603050405020304" pitchFamily="18" charset="0"/>
              </a:rPr>
              <a:t>She is angry over her cancer. She had just retired one month before. </a:t>
            </a:r>
            <a:br>
              <a:rPr lang="en-US" sz="2000" dirty="0">
                <a:solidFill>
                  <a:schemeClr val="bg1"/>
                </a:solidFill>
                <a:effectLst/>
                <a:latin typeface="+mn-lt"/>
                <a:ea typeface="Times New Roman" panose="02020603050405020304" pitchFamily="18" charset="0"/>
              </a:rPr>
            </a:br>
            <a:endParaRPr lang="en-US" sz="2000" dirty="0">
              <a:solidFill>
                <a:schemeClr val="bg1"/>
              </a:solidFill>
              <a:latin typeface="+mn-lt"/>
            </a:endParaRPr>
          </a:p>
        </p:txBody>
      </p:sp>
      <p:pic>
        <p:nvPicPr>
          <p:cNvPr id="3" name="Picture 2">
            <a:extLst>
              <a:ext uri="{FF2B5EF4-FFF2-40B4-BE49-F238E27FC236}">
                <a16:creationId xmlns:a16="http://schemas.microsoft.com/office/drawing/2014/main" id="{7F2E2708-5AE2-90DA-D3FF-C3A151CE447C}"/>
              </a:ext>
            </a:extLst>
          </p:cNvPr>
          <p:cNvPicPr>
            <a:picLocks noChangeAspect="1"/>
          </p:cNvPicPr>
          <p:nvPr/>
        </p:nvPicPr>
        <p:blipFill>
          <a:blip r:embed="rId2"/>
          <a:stretch>
            <a:fillRect/>
          </a:stretch>
        </p:blipFill>
        <p:spPr>
          <a:xfrm>
            <a:off x="6907379" y="1072815"/>
            <a:ext cx="5058026" cy="5058026"/>
          </a:xfrm>
          <a:prstGeom prst="rect">
            <a:avLst/>
          </a:prstGeom>
        </p:spPr>
      </p:pic>
    </p:spTree>
    <p:extLst>
      <p:ext uri="{BB962C8B-B14F-4D97-AF65-F5344CB8AC3E}">
        <p14:creationId xmlns:p14="http://schemas.microsoft.com/office/powerpoint/2010/main" val="21206844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CE452-B2F8-21DD-A012-CDDE27DEA69E}"/>
              </a:ext>
            </a:extLst>
          </p:cNvPr>
          <p:cNvSpPr>
            <a:spLocks noGrp="1"/>
          </p:cNvSpPr>
          <p:nvPr>
            <p:ph type="title"/>
          </p:nvPr>
        </p:nvSpPr>
        <p:spPr>
          <a:xfrm>
            <a:off x="758952" y="758951"/>
            <a:ext cx="5184648" cy="5084802"/>
          </a:xfrm>
          <a:solidFill>
            <a:schemeClr val="tx1">
              <a:lumMod val="75000"/>
              <a:lumOff val="25000"/>
            </a:schemeClr>
          </a:solidFill>
        </p:spPr>
        <p:txBody>
          <a:bodyPr>
            <a:normAutofit/>
          </a:bodyPr>
          <a:lstStyle/>
          <a:p>
            <a:pPr marL="0" marR="0">
              <a:lnSpc>
                <a:spcPct val="100000"/>
              </a:lnSpc>
            </a:pPr>
            <a:r>
              <a:rPr lang="en-US" sz="2000" b="1" i="0" dirty="0">
                <a:solidFill>
                  <a:schemeClr val="bg1"/>
                </a:solidFill>
                <a:effectLst/>
                <a:latin typeface="+mn-lt"/>
                <a:ea typeface="Times New Roman" panose="02020603050405020304" pitchFamily="18" charset="0"/>
              </a:rPr>
              <a:t>Finding 5: </a:t>
            </a:r>
            <a:r>
              <a:rPr lang="en-US" sz="2000" b="1" i="0" dirty="0">
                <a:solidFill>
                  <a:srgbClr val="FFFF00"/>
                </a:solidFill>
                <a:effectLst/>
                <a:latin typeface="+mn-lt"/>
                <a:ea typeface="Times New Roman" panose="02020603050405020304" pitchFamily="18" charset="0"/>
              </a:rPr>
              <a:t>Fear</a:t>
            </a:r>
            <a:br>
              <a:rPr lang="en-US" sz="2200" i="0" dirty="0">
                <a:solidFill>
                  <a:schemeClr val="bg1"/>
                </a:solidFill>
                <a:effectLst/>
                <a:latin typeface="+mn-lt"/>
                <a:ea typeface="Times New Roman" panose="02020603050405020304" pitchFamily="18" charset="0"/>
              </a:rPr>
            </a:br>
            <a:br>
              <a:rPr lang="en-US" sz="1100" i="0" dirty="0">
                <a:solidFill>
                  <a:schemeClr val="bg1"/>
                </a:solidFill>
                <a:effectLst/>
                <a:latin typeface="+mn-lt"/>
                <a:ea typeface="Times New Roman" panose="02020603050405020304" pitchFamily="18" charset="0"/>
              </a:rPr>
            </a:br>
            <a:r>
              <a:rPr lang="en-US" sz="1800" i="0" u="sng" dirty="0">
                <a:solidFill>
                  <a:schemeClr val="bg1"/>
                </a:solidFill>
                <a:effectLst/>
                <a:latin typeface="+mn-lt"/>
                <a:ea typeface="Times New Roman" panose="02020603050405020304" pitchFamily="18" charset="0"/>
              </a:rPr>
              <a:t>Anticipatory fears</a:t>
            </a:r>
            <a:r>
              <a:rPr lang="en-US" sz="1800" i="0" dirty="0">
                <a:solidFill>
                  <a:schemeClr val="bg1"/>
                </a:solidFill>
                <a:effectLst/>
                <a:latin typeface="+mn-lt"/>
                <a:ea typeface="Times New Roman" panose="02020603050405020304" pitchFamily="18" charset="0"/>
              </a:rPr>
              <a:t> concerning the potential health effects of arsenic and lead exposure are reported by a significant number of residents. </a:t>
            </a:r>
            <a:br>
              <a:rPr lang="en-US" sz="1800" i="0" dirty="0">
                <a:solidFill>
                  <a:schemeClr val="bg1"/>
                </a:solidFill>
                <a:effectLst/>
                <a:latin typeface="+mn-lt"/>
                <a:ea typeface="Times New Roman" panose="02020603050405020304" pitchFamily="18" charset="0"/>
              </a:rPr>
            </a:br>
            <a:br>
              <a:rPr lang="en-US" sz="900" i="0" dirty="0">
                <a:solidFill>
                  <a:schemeClr val="bg1"/>
                </a:solidFill>
                <a:effectLst/>
                <a:latin typeface="+mn-lt"/>
                <a:ea typeface="Times New Roman" panose="02020603050405020304" pitchFamily="18" charset="0"/>
              </a:rPr>
            </a:br>
            <a:r>
              <a:rPr lang="en-US" sz="1800" i="0" dirty="0">
                <a:solidFill>
                  <a:schemeClr val="bg1"/>
                </a:solidFill>
                <a:effectLst/>
                <a:latin typeface="+mn-lt"/>
                <a:ea typeface="Times New Roman" panose="02020603050405020304" pitchFamily="18" charset="0"/>
              </a:rPr>
              <a:t>Because there will be contaminants remaining after the Superfund cleanup, such fears may become inherent to this community. </a:t>
            </a:r>
            <a:br>
              <a:rPr lang="en-US" sz="1800" i="0" dirty="0">
                <a:solidFill>
                  <a:schemeClr val="bg1"/>
                </a:solidFill>
                <a:effectLst/>
                <a:latin typeface="+mn-lt"/>
                <a:ea typeface="Times New Roman" panose="02020603050405020304" pitchFamily="18" charset="0"/>
              </a:rPr>
            </a:br>
            <a:br>
              <a:rPr lang="en-US" sz="900" i="0" dirty="0">
                <a:solidFill>
                  <a:schemeClr val="bg1"/>
                </a:solidFill>
                <a:effectLst/>
                <a:latin typeface="+mn-lt"/>
                <a:ea typeface="Times New Roman" panose="02020603050405020304" pitchFamily="18" charset="0"/>
              </a:rPr>
            </a:br>
            <a:r>
              <a:rPr lang="en-US" sz="1800" dirty="0">
                <a:solidFill>
                  <a:schemeClr val="bg1"/>
                </a:solidFill>
                <a:effectLst/>
                <a:latin typeface="+mn-lt"/>
                <a:ea typeface="Times New Roman" panose="02020603050405020304" pitchFamily="18" charset="0"/>
              </a:rPr>
              <a:t>If this is a problem, and we lived here all these years, then we are already exposed to it.	</a:t>
            </a:r>
            <a:br>
              <a:rPr lang="en-US" sz="1800" dirty="0">
                <a:solidFill>
                  <a:schemeClr val="bg1"/>
                </a:solidFill>
                <a:effectLst/>
                <a:latin typeface="+mn-lt"/>
                <a:ea typeface="Times New Roman" panose="02020603050405020304" pitchFamily="18" charset="0"/>
              </a:rPr>
            </a:br>
            <a:br>
              <a:rPr lang="en-US" sz="900" dirty="0">
                <a:solidFill>
                  <a:schemeClr val="bg1"/>
                </a:solidFill>
                <a:effectLst/>
                <a:latin typeface="+mn-lt"/>
                <a:ea typeface="Times New Roman" panose="02020603050405020304" pitchFamily="18" charset="0"/>
              </a:rPr>
            </a:br>
            <a:r>
              <a:rPr lang="en-US" sz="1800" dirty="0">
                <a:solidFill>
                  <a:schemeClr val="bg1"/>
                </a:solidFill>
                <a:effectLst/>
                <a:latin typeface="+mn-lt"/>
                <a:ea typeface="Times New Roman" panose="02020603050405020304" pitchFamily="18" charset="0"/>
                <a:cs typeface="Courier"/>
              </a:rPr>
              <a:t>In 5 years, they could come and say that 50% of the people here have cancer because of the arsenic. They come up with new things all the time.</a:t>
            </a:r>
            <a:br>
              <a:rPr lang="en-US" sz="1800" dirty="0">
                <a:solidFill>
                  <a:schemeClr val="bg1"/>
                </a:solidFill>
                <a:effectLst/>
                <a:latin typeface="+mn-lt"/>
                <a:ea typeface="Times New Roman" panose="02020603050405020304" pitchFamily="18" charset="0"/>
                <a:cs typeface="Courier"/>
              </a:rPr>
            </a:br>
            <a:br>
              <a:rPr lang="en-US" sz="1800" dirty="0">
                <a:solidFill>
                  <a:schemeClr val="bg1"/>
                </a:solidFill>
                <a:effectLst/>
                <a:latin typeface="+mn-lt"/>
                <a:ea typeface="Times New Roman" panose="02020603050405020304" pitchFamily="18" charset="0"/>
                <a:cs typeface="Courier"/>
              </a:rPr>
            </a:br>
            <a:r>
              <a:rPr lang="en-US" sz="1800" dirty="0">
                <a:solidFill>
                  <a:schemeClr val="bg1"/>
                </a:solidFill>
                <a:effectLst/>
                <a:latin typeface="+mn-lt"/>
                <a:ea typeface="Times New Roman" panose="02020603050405020304" pitchFamily="18" charset="0"/>
                <a:cs typeface="Courier"/>
              </a:rPr>
              <a:t> </a:t>
            </a:r>
            <a:endParaRPr lang="en-US" sz="1800" dirty="0">
              <a:solidFill>
                <a:schemeClr val="bg1"/>
              </a:solidFill>
              <a:latin typeface="+mn-lt"/>
            </a:endParaRPr>
          </a:p>
        </p:txBody>
      </p:sp>
      <p:sp>
        <p:nvSpPr>
          <p:cNvPr id="3" name="Content Placeholder 2">
            <a:extLst>
              <a:ext uri="{FF2B5EF4-FFF2-40B4-BE49-F238E27FC236}">
                <a16:creationId xmlns:a16="http://schemas.microsoft.com/office/drawing/2014/main" id="{1C205D9B-2C66-6C9F-CDF1-C89F563A1A4E}"/>
              </a:ext>
            </a:extLst>
          </p:cNvPr>
          <p:cNvSpPr>
            <a:spLocks noGrp="1"/>
          </p:cNvSpPr>
          <p:nvPr>
            <p:ph idx="1"/>
          </p:nvPr>
        </p:nvSpPr>
        <p:spPr>
          <a:xfrm>
            <a:off x="6042901" y="758951"/>
            <a:ext cx="5390147" cy="5084802"/>
          </a:xfrm>
          <a:solidFill>
            <a:srgbClr val="590000"/>
          </a:solidFill>
        </p:spPr>
        <p:txBody>
          <a:bodyPr>
            <a:noAutofit/>
          </a:bodyPr>
          <a:lstStyle/>
          <a:p>
            <a:pPr marL="0" indent="0">
              <a:buNone/>
            </a:pPr>
            <a:endParaRPr lang="en-US" sz="800" b="1" dirty="0">
              <a:solidFill>
                <a:schemeClr val="bg1"/>
              </a:solidFill>
              <a:ea typeface="Times New Roman" panose="02020603050405020304" pitchFamily="18" charset="0"/>
            </a:endParaRPr>
          </a:p>
          <a:p>
            <a:pPr marL="0" indent="0">
              <a:buNone/>
            </a:pPr>
            <a:r>
              <a:rPr lang="en-US" sz="2000" b="1" dirty="0">
                <a:solidFill>
                  <a:schemeClr val="bg1"/>
                </a:solidFill>
                <a:ea typeface="Times New Roman" panose="02020603050405020304" pitchFamily="18" charset="0"/>
              </a:rPr>
              <a:t>Finding 6: </a:t>
            </a:r>
            <a:r>
              <a:rPr lang="en-US" sz="2000" b="1" dirty="0">
                <a:solidFill>
                  <a:srgbClr val="FFFF00"/>
                </a:solidFill>
                <a:ea typeface="Times New Roman" panose="02020603050405020304" pitchFamily="18" charset="0"/>
              </a:rPr>
              <a:t>Precautions</a:t>
            </a:r>
          </a:p>
          <a:p>
            <a:pPr marL="0" indent="0">
              <a:lnSpc>
                <a:spcPct val="100000"/>
              </a:lnSpc>
              <a:buNone/>
            </a:pPr>
            <a:r>
              <a:rPr lang="en-US" sz="1800" dirty="0">
                <a:solidFill>
                  <a:schemeClr val="bg1"/>
                </a:solidFill>
                <a:ea typeface="Times New Roman" panose="02020603050405020304" pitchFamily="18" charset="0"/>
              </a:rPr>
              <a:t>Lifestyle impacts … involve the need to </a:t>
            </a:r>
            <a:r>
              <a:rPr lang="en-US" sz="1800" u="sng" dirty="0">
                <a:solidFill>
                  <a:schemeClr val="bg1"/>
                </a:solidFill>
                <a:ea typeface="Times New Roman" panose="02020603050405020304" pitchFamily="18" charset="0"/>
              </a:rPr>
              <a:t>alter daily patterns of activity</a:t>
            </a:r>
            <a:r>
              <a:rPr lang="en-US" sz="1800" dirty="0">
                <a:solidFill>
                  <a:schemeClr val="bg1"/>
                </a:solidFill>
                <a:ea typeface="Times New Roman" panose="02020603050405020304" pitchFamily="18" charset="0"/>
              </a:rPr>
              <a:t> and to forgo enjoyment of one's property in often significant ways ...  including </a:t>
            </a:r>
            <a:r>
              <a:rPr lang="en-US" sz="1800" u="sng" dirty="0">
                <a:solidFill>
                  <a:schemeClr val="bg1"/>
                </a:solidFill>
                <a:ea typeface="Times New Roman" panose="02020603050405020304" pitchFamily="18" charset="0"/>
              </a:rPr>
              <a:t>precautionary steps</a:t>
            </a:r>
            <a:r>
              <a:rPr lang="en-US" sz="1800" dirty="0">
                <a:solidFill>
                  <a:schemeClr val="bg1"/>
                </a:solidFill>
                <a:ea typeface="Times New Roman" panose="02020603050405020304" pitchFamily="18" charset="0"/>
              </a:rPr>
              <a:t> taken by residents, and special efforts to deal with children, the elderly, yards, gardens and house interiors ….  </a:t>
            </a:r>
            <a:br>
              <a:rPr lang="en-US" sz="1800" dirty="0">
                <a:solidFill>
                  <a:schemeClr val="bg1"/>
                </a:solidFill>
                <a:ea typeface="Times New Roman" panose="02020603050405020304" pitchFamily="18" charset="0"/>
              </a:rPr>
            </a:br>
            <a:endParaRPr lang="en-US" sz="1800" dirty="0">
              <a:solidFill>
                <a:schemeClr val="bg1"/>
              </a:solidFill>
              <a:ea typeface="Times New Roman" panose="02020603050405020304" pitchFamily="18" charset="0"/>
            </a:endParaRPr>
          </a:p>
          <a:p>
            <a:pPr marL="0" indent="0">
              <a:lnSpc>
                <a:spcPct val="100000"/>
              </a:lnSpc>
              <a:buNone/>
            </a:pPr>
            <a:r>
              <a:rPr lang="en-US" sz="1800" i="1" dirty="0">
                <a:solidFill>
                  <a:schemeClr val="bg1"/>
                </a:solidFill>
                <a:effectLst/>
                <a:ea typeface="Times New Roman" panose="02020603050405020304" pitchFamily="18" charset="0"/>
              </a:rPr>
              <a:t>Basically, we have lost the use of the outside of the house.</a:t>
            </a:r>
          </a:p>
          <a:p>
            <a:pPr marL="0" indent="0">
              <a:lnSpc>
                <a:spcPct val="100000"/>
              </a:lnSpc>
              <a:buNone/>
            </a:pPr>
            <a:r>
              <a:rPr lang="en-US" sz="1800" i="1" dirty="0">
                <a:solidFill>
                  <a:schemeClr val="bg1"/>
                </a:solidFill>
                <a:effectLst/>
                <a:ea typeface="Times New Roman" panose="02020603050405020304" pitchFamily="18" charset="0"/>
              </a:rPr>
              <a:t>Has concern for his children and grandchildren.  They make them wash when they come in if they are visiting.  It is hard to get the kids to clean up after every time they touch something.  We have a close family.  We always have kids visiting.  We only let them on the patio. </a:t>
            </a:r>
            <a:endParaRPr lang="en-US" sz="1800" i="1" dirty="0">
              <a:solidFill>
                <a:schemeClr val="bg1"/>
              </a:solidFill>
            </a:endParaRPr>
          </a:p>
        </p:txBody>
      </p:sp>
    </p:spTree>
    <p:extLst>
      <p:ext uri="{BB962C8B-B14F-4D97-AF65-F5344CB8AC3E}">
        <p14:creationId xmlns:p14="http://schemas.microsoft.com/office/powerpoint/2010/main" val="23571400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E1411-8CDE-5B51-72CF-D0388C484B5E}"/>
              </a:ext>
            </a:extLst>
          </p:cNvPr>
          <p:cNvSpPr>
            <a:spLocks noGrp="1"/>
          </p:cNvSpPr>
          <p:nvPr>
            <p:ph type="title"/>
          </p:nvPr>
        </p:nvSpPr>
        <p:spPr>
          <a:xfrm>
            <a:off x="762000" y="222584"/>
            <a:ext cx="4944016" cy="6094133"/>
          </a:xfrm>
          <a:solidFill>
            <a:schemeClr val="tx1">
              <a:lumMod val="75000"/>
              <a:lumOff val="25000"/>
            </a:schemeClr>
          </a:solidFill>
        </p:spPr>
        <p:txBody>
          <a:bodyPr>
            <a:noAutofit/>
          </a:bodyPr>
          <a:lstStyle/>
          <a:p>
            <a:pPr>
              <a:lnSpc>
                <a:spcPct val="100000"/>
              </a:lnSpc>
            </a:pPr>
            <a:r>
              <a:rPr lang="en-US" sz="2000" b="1" i="0" dirty="0">
                <a:solidFill>
                  <a:schemeClr val="bg1"/>
                </a:solidFill>
                <a:effectLst/>
                <a:latin typeface="+mn-lt"/>
                <a:ea typeface="Times New Roman" panose="02020603050405020304" pitchFamily="18" charset="0"/>
              </a:rPr>
              <a:t>Finding 7: </a:t>
            </a:r>
            <a:r>
              <a:rPr lang="en-US" sz="2000" b="1" i="0" dirty="0">
                <a:solidFill>
                  <a:srgbClr val="FFFF00"/>
                </a:solidFill>
                <a:effectLst/>
                <a:latin typeface="+mn-lt"/>
                <a:ea typeface="Times New Roman" panose="02020603050405020304" pitchFamily="18" charset="0"/>
              </a:rPr>
              <a:t>Adverse impacts</a:t>
            </a:r>
            <a:br>
              <a:rPr lang="en-US" sz="2000" b="1" i="0" dirty="0">
                <a:solidFill>
                  <a:schemeClr val="bg1"/>
                </a:solidFill>
                <a:effectLst/>
                <a:latin typeface="+mn-lt"/>
                <a:ea typeface="Times New Roman" panose="02020603050405020304" pitchFamily="18" charset="0"/>
              </a:rPr>
            </a:br>
            <a:br>
              <a:rPr lang="en-US" sz="1000" i="0" dirty="0">
                <a:solidFill>
                  <a:schemeClr val="bg1"/>
                </a:solidFill>
                <a:effectLst/>
                <a:latin typeface="+mn-lt"/>
                <a:ea typeface="Times New Roman" panose="02020603050405020304" pitchFamily="18" charset="0"/>
              </a:rPr>
            </a:br>
            <a:r>
              <a:rPr lang="en-US" sz="1800" i="0" dirty="0">
                <a:solidFill>
                  <a:schemeClr val="bg1"/>
                </a:solidFill>
                <a:effectLst/>
                <a:latin typeface="+mn-lt"/>
                <a:ea typeface="Times New Roman" panose="02020603050405020304" pitchFamily="18" charset="0"/>
              </a:rPr>
              <a:t>The period of remediation and cleanup has brought very </a:t>
            </a:r>
            <a:r>
              <a:rPr lang="en-US" sz="1800" i="0" u="sng" dirty="0">
                <a:solidFill>
                  <a:schemeClr val="bg1"/>
                </a:solidFill>
                <a:effectLst/>
                <a:latin typeface="+mn-lt"/>
                <a:ea typeface="Times New Roman" panose="02020603050405020304" pitchFamily="18" charset="0"/>
              </a:rPr>
              <a:t>specific adverse impacts</a:t>
            </a:r>
            <a:r>
              <a:rPr lang="en-US" sz="1800" i="0" dirty="0">
                <a:solidFill>
                  <a:schemeClr val="bg1"/>
                </a:solidFill>
                <a:effectLst/>
                <a:latin typeface="+mn-lt"/>
                <a:ea typeface="Times New Roman" panose="02020603050405020304" pitchFamily="18" charset="0"/>
              </a:rPr>
              <a:t> to the community that include disruption, noise, intrusion, lifestyle change, demand for supervision of activities, the need to negotiate over the acceptable outcomes for properties and visual reminders of risk.</a:t>
            </a:r>
            <a:br>
              <a:rPr lang="en-US" sz="1800" i="0" dirty="0">
                <a:solidFill>
                  <a:schemeClr val="bg1"/>
                </a:solidFill>
                <a:effectLst/>
                <a:latin typeface="+mn-lt"/>
                <a:ea typeface="Times New Roman" panose="02020603050405020304" pitchFamily="18" charset="0"/>
              </a:rPr>
            </a:br>
            <a:br>
              <a:rPr lang="en-US" sz="900" i="0" dirty="0">
                <a:solidFill>
                  <a:schemeClr val="bg1"/>
                </a:solidFill>
                <a:effectLst/>
                <a:latin typeface="+mn-lt"/>
                <a:ea typeface="Times New Roman" panose="02020603050405020304" pitchFamily="18" charset="0"/>
              </a:rPr>
            </a:br>
            <a:r>
              <a:rPr lang="en-US" sz="1800" i="0" dirty="0">
                <a:solidFill>
                  <a:schemeClr val="bg1"/>
                </a:solidFill>
                <a:effectLst/>
                <a:latin typeface="+mn-lt"/>
                <a:ea typeface="Times New Roman" panose="02020603050405020304" pitchFamily="18" charset="0"/>
              </a:rPr>
              <a:t>These [impacts] represent significant </a:t>
            </a:r>
            <a:r>
              <a:rPr lang="en-US" sz="1800" i="0" u="sng" dirty="0">
                <a:solidFill>
                  <a:schemeClr val="bg1"/>
                </a:solidFill>
                <a:effectLst/>
                <a:latin typeface="+mn-lt"/>
                <a:ea typeface="Times New Roman" panose="02020603050405020304" pitchFamily="18" charset="0"/>
              </a:rPr>
              <a:t>stressors</a:t>
            </a:r>
            <a:r>
              <a:rPr lang="en-US" sz="1800" i="0" dirty="0">
                <a:solidFill>
                  <a:schemeClr val="bg1"/>
                </a:solidFill>
                <a:effectLst/>
                <a:latin typeface="+mn-lt"/>
                <a:ea typeface="Times New Roman" panose="02020603050405020304" pitchFamily="18" charset="0"/>
              </a:rPr>
              <a:t> for residents, regardless of whether they believe or disbelieve that there is a significant health risk associated with the contamination itself. </a:t>
            </a:r>
            <a:br>
              <a:rPr lang="en-US" sz="1800" i="0" dirty="0">
                <a:solidFill>
                  <a:schemeClr val="bg1"/>
                </a:solidFill>
                <a:effectLst/>
                <a:latin typeface="+mn-lt"/>
                <a:ea typeface="Times New Roman" panose="02020603050405020304" pitchFamily="18" charset="0"/>
              </a:rPr>
            </a:br>
            <a:br>
              <a:rPr lang="en-US" sz="900" i="0" dirty="0">
                <a:solidFill>
                  <a:schemeClr val="bg1"/>
                </a:solidFill>
                <a:effectLst/>
                <a:latin typeface="+mn-lt"/>
                <a:ea typeface="Times New Roman" panose="02020603050405020304" pitchFamily="18" charset="0"/>
              </a:rPr>
            </a:br>
            <a:r>
              <a:rPr lang="en-US" sz="1800" dirty="0">
                <a:solidFill>
                  <a:schemeClr val="bg1"/>
                </a:solidFill>
                <a:effectLst/>
                <a:latin typeface="+mn-lt"/>
                <a:ea typeface="Times New Roman" panose="02020603050405020304" pitchFamily="18" charset="0"/>
              </a:rPr>
              <a:t>Expect it will take 10 years</a:t>
            </a:r>
            <a:r>
              <a:rPr lang="en-US" sz="1800" dirty="0">
                <a:solidFill>
                  <a:schemeClr val="bg1"/>
                </a:solidFill>
                <a:latin typeface="+mn-lt"/>
                <a:ea typeface="Times New Roman" panose="02020603050405020304" pitchFamily="18" charset="0"/>
              </a:rPr>
              <a:t>, by the time we are 60. </a:t>
            </a:r>
            <a:br>
              <a:rPr lang="en-US" sz="1800" dirty="0">
                <a:solidFill>
                  <a:schemeClr val="bg1"/>
                </a:solidFill>
                <a:effectLst/>
                <a:latin typeface="+mn-lt"/>
                <a:ea typeface="Times New Roman" panose="02020603050405020304" pitchFamily="18" charset="0"/>
              </a:rPr>
            </a:br>
            <a:br>
              <a:rPr lang="en-US" sz="900" dirty="0">
                <a:solidFill>
                  <a:schemeClr val="bg1"/>
                </a:solidFill>
                <a:effectLst/>
                <a:latin typeface="+mn-lt"/>
                <a:ea typeface="Times New Roman" panose="02020603050405020304" pitchFamily="18" charset="0"/>
              </a:rPr>
            </a:br>
            <a:r>
              <a:rPr lang="en-US" sz="1800" dirty="0">
                <a:solidFill>
                  <a:schemeClr val="bg1"/>
                </a:solidFill>
                <a:effectLst/>
                <a:latin typeface="+mn-lt"/>
                <a:ea typeface="Times New Roman" panose="02020603050405020304" pitchFamily="18" charset="0"/>
              </a:rPr>
              <a:t>They told us not to dig in the dirt or plant plants, eat fruit, let the kids play in sand at school or in the dirt. But the kids played every day at school. How do you stop kids from playing?  </a:t>
            </a:r>
            <a:endParaRPr lang="en-US" sz="1800" i="0" dirty="0">
              <a:solidFill>
                <a:schemeClr val="bg1"/>
              </a:solidFill>
              <a:latin typeface="+mn-lt"/>
            </a:endParaRPr>
          </a:p>
        </p:txBody>
      </p:sp>
      <p:sp>
        <p:nvSpPr>
          <p:cNvPr id="3" name="Content Placeholder 2">
            <a:extLst>
              <a:ext uri="{FF2B5EF4-FFF2-40B4-BE49-F238E27FC236}">
                <a16:creationId xmlns:a16="http://schemas.microsoft.com/office/drawing/2014/main" id="{8ABF1DB6-8976-EC0A-41F5-ABDF5B28BE71}"/>
              </a:ext>
            </a:extLst>
          </p:cNvPr>
          <p:cNvSpPr>
            <a:spLocks noGrp="1"/>
          </p:cNvSpPr>
          <p:nvPr>
            <p:ph idx="1"/>
          </p:nvPr>
        </p:nvSpPr>
        <p:spPr>
          <a:xfrm>
            <a:off x="6033838" y="222584"/>
            <a:ext cx="5396162" cy="6226342"/>
          </a:xfrm>
          <a:solidFill>
            <a:srgbClr val="590000"/>
          </a:solidFill>
        </p:spPr>
        <p:txBody>
          <a:bodyPr/>
          <a:lstStyle/>
          <a:p>
            <a:pPr marL="0" indent="0">
              <a:lnSpc>
                <a:spcPct val="100000"/>
              </a:lnSpc>
              <a:spcBef>
                <a:spcPts val="0"/>
              </a:spcBef>
              <a:spcAft>
                <a:spcPts val="0"/>
              </a:spcAft>
              <a:buNone/>
            </a:pPr>
            <a:endParaRPr lang="en-US" sz="2000" b="1" dirty="0">
              <a:solidFill>
                <a:schemeClr val="bg1"/>
              </a:solidFill>
              <a:ea typeface="Times New Roman" panose="02020603050405020304" pitchFamily="18" charset="0"/>
            </a:endParaRPr>
          </a:p>
          <a:p>
            <a:pPr marL="0" indent="0">
              <a:lnSpc>
                <a:spcPct val="100000"/>
              </a:lnSpc>
              <a:spcBef>
                <a:spcPts val="0"/>
              </a:spcBef>
              <a:spcAft>
                <a:spcPts val="0"/>
              </a:spcAft>
              <a:buNone/>
            </a:pPr>
            <a:r>
              <a:rPr lang="en-US" sz="2000" b="1" dirty="0">
                <a:solidFill>
                  <a:schemeClr val="bg1"/>
                </a:solidFill>
                <a:ea typeface="Times New Roman" panose="02020603050405020304" pitchFamily="18" charset="0"/>
              </a:rPr>
              <a:t>Finding 8: </a:t>
            </a:r>
            <a:r>
              <a:rPr lang="en-US" sz="2000" b="1" dirty="0">
                <a:solidFill>
                  <a:srgbClr val="FFFF00"/>
                </a:solidFill>
                <a:ea typeface="Times New Roman" panose="02020603050405020304" pitchFamily="18" charset="0"/>
              </a:rPr>
              <a:t>Impacts on </a:t>
            </a:r>
            <a:r>
              <a:rPr lang="en-US" sz="2000" b="1" dirty="0" err="1">
                <a:solidFill>
                  <a:srgbClr val="FFFF00"/>
                </a:solidFill>
                <a:ea typeface="Times New Roman" panose="02020603050405020304" pitchFamily="18" charset="0"/>
              </a:rPr>
              <a:t>lifescape</a:t>
            </a:r>
            <a:endParaRPr lang="en-US" sz="2000" b="1" dirty="0">
              <a:solidFill>
                <a:srgbClr val="FFFF00"/>
              </a:solidFill>
              <a:ea typeface="Times New Roman" panose="02020603050405020304" pitchFamily="18" charset="0"/>
            </a:endParaRPr>
          </a:p>
          <a:p>
            <a:pPr marL="0" indent="0">
              <a:lnSpc>
                <a:spcPct val="100000"/>
              </a:lnSpc>
              <a:spcBef>
                <a:spcPts val="0"/>
              </a:spcBef>
              <a:spcAft>
                <a:spcPts val="0"/>
              </a:spcAft>
              <a:buNone/>
            </a:pPr>
            <a:endParaRPr lang="en-US" sz="1800" b="1" dirty="0">
              <a:solidFill>
                <a:schemeClr val="bg1"/>
              </a:solidFill>
              <a:ea typeface="Times New Roman" panose="02020603050405020304" pitchFamily="18" charset="0"/>
            </a:endParaRPr>
          </a:p>
          <a:p>
            <a:pPr marL="0" indent="0">
              <a:lnSpc>
                <a:spcPct val="100000"/>
              </a:lnSpc>
              <a:spcBef>
                <a:spcPts val="0"/>
              </a:spcBef>
              <a:spcAft>
                <a:spcPts val="0"/>
              </a:spcAft>
              <a:buNone/>
            </a:pPr>
            <a:r>
              <a:rPr lang="en-US" sz="1800" dirty="0">
                <a:solidFill>
                  <a:schemeClr val="bg1"/>
                </a:solidFill>
                <a:ea typeface="Times New Roman" panose="02020603050405020304" pitchFamily="18" charset="0"/>
              </a:rPr>
              <a:t>Changes are also evident for some residents in their </a:t>
            </a:r>
            <a:r>
              <a:rPr lang="en-US" sz="1800" u="sng" dirty="0">
                <a:solidFill>
                  <a:schemeClr val="bg1"/>
                </a:solidFill>
                <a:ea typeface="Times New Roman" panose="02020603050405020304" pitchFamily="18" charset="0"/>
              </a:rPr>
              <a:t>basic outlook on life</a:t>
            </a:r>
            <a:r>
              <a:rPr lang="en-US" sz="1800" dirty="0">
                <a:solidFill>
                  <a:schemeClr val="bg1"/>
                </a:solidFill>
                <a:ea typeface="Times New Roman" panose="02020603050405020304" pitchFamily="18" charset="0"/>
              </a:rPr>
              <a:t> - what I term the </a:t>
            </a:r>
            <a:r>
              <a:rPr lang="en-US" sz="1800" dirty="0" err="1">
                <a:solidFill>
                  <a:schemeClr val="bg1"/>
                </a:solidFill>
                <a:ea typeface="Times New Roman" panose="02020603050405020304" pitchFamily="18" charset="0"/>
              </a:rPr>
              <a:t>lifescape</a:t>
            </a:r>
            <a:r>
              <a:rPr lang="en-US" sz="1800" dirty="0">
                <a:solidFill>
                  <a:schemeClr val="bg1"/>
                </a:solidFill>
                <a:ea typeface="Times New Roman" panose="02020603050405020304" pitchFamily="18" charset="0"/>
              </a:rPr>
              <a:t> - the basic assumptions made by people about the course of life.  Specifically, these lifestyle impacts are discussed in the next five findings.</a:t>
            </a:r>
            <a:br>
              <a:rPr lang="en-US" sz="1800" dirty="0">
                <a:solidFill>
                  <a:schemeClr val="bg1"/>
                </a:solidFill>
                <a:ea typeface="Times New Roman" panose="02020603050405020304" pitchFamily="18" charset="0"/>
              </a:rPr>
            </a:br>
            <a:endParaRPr lang="en-US" sz="1800" dirty="0">
              <a:solidFill>
                <a:schemeClr val="bg1"/>
              </a:solidFill>
            </a:endParaRPr>
          </a:p>
        </p:txBody>
      </p:sp>
    </p:spTree>
    <p:extLst>
      <p:ext uri="{BB962C8B-B14F-4D97-AF65-F5344CB8AC3E}">
        <p14:creationId xmlns:p14="http://schemas.microsoft.com/office/powerpoint/2010/main" val="36307744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776A2-AF67-28B3-CF13-D307CFE708B8}"/>
              </a:ext>
            </a:extLst>
          </p:cNvPr>
          <p:cNvSpPr>
            <a:spLocks noGrp="1"/>
          </p:cNvSpPr>
          <p:nvPr>
            <p:ph type="title"/>
          </p:nvPr>
        </p:nvSpPr>
        <p:spPr>
          <a:xfrm>
            <a:off x="762000" y="97213"/>
            <a:ext cx="4883858" cy="6760787"/>
          </a:xfrm>
          <a:solidFill>
            <a:schemeClr val="tx1">
              <a:lumMod val="75000"/>
              <a:lumOff val="25000"/>
            </a:schemeClr>
          </a:solidFill>
        </p:spPr>
        <p:txBody>
          <a:bodyPr>
            <a:normAutofit fontScale="90000"/>
          </a:bodyPr>
          <a:lstStyle/>
          <a:p>
            <a:pPr marR="0" lvl="1">
              <a:spcAft>
                <a:spcPts val="600"/>
              </a:spcAft>
              <a:tabLst>
                <a:tab pos="228600" algn="l"/>
                <a:tab pos="-914400" algn="l"/>
                <a:tab pos="914400" algn="l"/>
              </a:tabLst>
            </a:pPr>
            <a:r>
              <a:rPr lang="en-US" sz="2200" b="1" i="0" dirty="0">
                <a:solidFill>
                  <a:schemeClr val="bg1"/>
                </a:solidFill>
                <a:effectLst/>
                <a:latin typeface="+mn-lt"/>
                <a:ea typeface="Times New Roman" panose="02020603050405020304" pitchFamily="18" charset="0"/>
              </a:rPr>
              <a:t>Finding 9: </a:t>
            </a:r>
            <a:r>
              <a:rPr lang="en-US" sz="2200" b="1" dirty="0">
                <a:solidFill>
                  <a:srgbClr val="FFFF00"/>
                </a:solidFill>
                <a:latin typeface="+mn-lt"/>
                <a:ea typeface="Times New Roman" panose="02020603050405020304" pitchFamily="18" charset="0"/>
              </a:rPr>
              <a:t>Health concerns</a:t>
            </a:r>
            <a:br>
              <a:rPr lang="en-US" sz="2200" b="1" i="0" dirty="0">
                <a:solidFill>
                  <a:schemeClr val="bg1"/>
                </a:solidFill>
                <a:effectLst/>
                <a:latin typeface="+mn-lt"/>
                <a:ea typeface="Times New Roman" panose="02020603050405020304" pitchFamily="18" charset="0"/>
              </a:rPr>
            </a:br>
            <a:br>
              <a:rPr lang="en-US" sz="1000" b="1" i="0" dirty="0">
                <a:solidFill>
                  <a:schemeClr val="bg1"/>
                </a:solidFill>
                <a:effectLst/>
                <a:latin typeface="+mn-lt"/>
                <a:ea typeface="Times New Roman" panose="02020603050405020304" pitchFamily="18" charset="0"/>
              </a:rPr>
            </a:br>
            <a:r>
              <a:rPr lang="en-US" sz="2000" i="0" dirty="0">
                <a:solidFill>
                  <a:schemeClr val="bg1"/>
                </a:solidFill>
                <a:effectLst/>
                <a:latin typeface="+mn-lt"/>
                <a:ea typeface="Times New Roman" panose="02020603050405020304" pitchFamily="18" charset="0"/>
              </a:rPr>
              <a:t>Some residents appear to have undergone a </a:t>
            </a:r>
            <a:r>
              <a:rPr lang="en-US" sz="2000" i="0" u="sng" dirty="0">
                <a:solidFill>
                  <a:schemeClr val="bg1"/>
                </a:solidFill>
                <a:effectLst/>
                <a:latin typeface="+mn-lt"/>
                <a:ea typeface="Times New Roman" panose="02020603050405020304" pitchFamily="18" charset="0"/>
              </a:rPr>
              <a:t>shift of their life expectations</a:t>
            </a:r>
            <a:r>
              <a:rPr lang="en-US" sz="2000" i="0" dirty="0">
                <a:solidFill>
                  <a:schemeClr val="bg1"/>
                </a:solidFill>
                <a:effectLst/>
                <a:latin typeface="+mn-lt"/>
                <a:ea typeface="Times New Roman" panose="02020603050405020304" pitchFamily="18" charset="0"/>
              </a:rPr>
              <a:t> about health, either using the Asarco contamination to explain existing health problems or to anticipate future ones. </a:t>
            </a:r>
            <a:br>
              <a:rPr lang="en-US" sz="2000" i="0" dirty="0">
                <a:solidFill>
                  <a:schemeClr val="bg1"/>
                </a:solidFill>
                <a:effectLst/>
                <a:latin typeface="+mn-lt"/>
                <a:ea typeface="Times New Roman" panose="02020603050405020304" pitchFamily="18" charset="0"/>
              </a:rPr>
            </a:br>
            <a:br>
              <a:rPr lang="en-US" sz="1000" i="0" dirty="0">
                <a:solidFill>
                  <a:schemeClr val="bg1"/>
                </a:solidFill>
                <a:effectLst/>
                <a:latin typeface="+mn-lt"/>
                <a:ea typeface="Times New Roman" panose="02020603050405020304" pitchFamily="18" charset="0"/>
              </a:rPr>
            </a:br>
            <a:r>
              <a:rPr lang="en-US" sz="2000" i="0" dirty="0">
                <a:solidFill>
                  <a:schemeClr val="bg1"/>
                </a:solidFill>
                <a:effectLst/>
                <a:latin typeface="+mn-lt"/>
                <a:ea typeface="Times New Roman" panose="02020603050405020304" pitchFamily="18" charset="0"/>
              </a:rPr>
              <a:t>Health concern was particularly pronounced amongst parents concerned for the health of their children. </a:t>
            </a:r>
            <a:br>
              <a:rPr lang="en-US" sz="2000" i="0" dirty="0">
                <a:solidFill>
                  <a:schemeClr val="bg1"/>
                </a:solidFill>
                <a:effectLst/>
                <a:latin typeface="+mn-lt"/>
                <a:ea typeface="Times New Roman" panose="02020603050405020304" pitchFamily="18" charset="0"/>
              </a:rPr>
            </a:br>
            <a:br>
              <a:rPr lang="en-US" sz="1000" i="0" dirty="0">
                <a:solidFill>
                  <a:schemeClr val="bg1"/>
                </a:solidFill>
                <a:effectLst/>
                <a:latin typeface="+mn-lt"/>
                <a:ea typeface="Times New Roman" panose="02020603050405020304" pitchFamily="18" charset="0"/>
              </a:rPr>
            </a:br>
            <a:r>
              <a:rPr lang="en-US" sz="2000" i="1" dirty="0">
                <a:solidFill>
                  <a:schemeClr val="bg1"/>
                </a:solidFill>
                <a:effectLst/>
                <a:latin typeface="+mn-lt"/>
                <a:ea typeface="Times New Roman" panose="02020603050405020304" pitchFamily="18" charset="0"/>
              </a:rPr>
              <a:t>- Youngest child delayed learning---is it from eating soil? </a:t>
            </a:r>
            <a:br>
              <a:rPr lang="en-US" sz="2000" i="1" dirty="0">
                <a:solidFill>
                  <a:schemeClr val="bg1"/>
                </a:solidFill>
                <a:effectLst/>
                <a:latin typeface="+mn-lt"/>
                <a:ea typeface="Times New Roman" panose="02020603050405020304" pitchFamily="18" charset="0"/>
              </a:rPr>
            </a:br>
            <a:br>
              <a:rPr lang="en-US" sz="1000" i="1" dirty="0">
                <a:solidFill>
                  <a:schemeClr val="bg1"/>
                </a:solidFill>
                <a:effectLst/>
                <a:latin typeface="+mn-lt"/>
                <a:ea typeface="Times New Roman" panose="02020603050405020304" pitchFamily="18" charset="0"/>
              </a:rPr>
            </a:br>
            <a:r>
              <a:rPr lang="en-US" sz="2000" i="1" dirty="0">
                <a:solidFill>
                  <a:schemeClr val="bg1"/>
                </a:solidFill>
                <a:effectLst/>
                <a:latin typeface="+mn-lt"/>
                <a:ea typeface="Times New Roman" panose="02020603050405020304" pitchFamily="18" charset="0"/>
              </a:rPr>
              <a:t>- Child's leukemia due to smelter (potentially). </a:t>
            </a:r>
            <a:br>
              <a:rPr lang="en-US" sz="2000" i="1" dirty="0">
                <a:solidFill>
                  <a:schemeClr val="bg1"/>
                </a:solidFill>
                <a:effectLst/>
                <a:latin typeface="+mn-lt"/>
                <a:ea typeface="Times New Roman" panose="02020603050405020304" pitchFamily="18" charset="0"/>
              </a:rPr>
            </a:br>
            <a:r>
              <a:rPr lang="en-US" sz="2000" i="1" dirty="0">
                <a:solidFill>
                  <a:schemeClr val="bg1"/>
                </a:solidFill>
                <a:effectLst/>
                <a:latin typeface="+mn-lt"/>
                <a:ea typeface="Times New Roman" panose="02020603050405020304" pitchFamily="18" charset="0"/>
              </a:rPr>
              <a:t>Eric got cancer from the dang smelter.</a:t>
            </a:r>
            <a:br>
              <a:rPr lang="en-US" sz="2000" i="1" dirty="0">
                <a:solidFill>
                  <a:schemeClr val="bg1"/>
                </a:solidFill>
                <a:effectLst/>
                <a:latin typeface="+mn-lt"/>
                <a:ea typeface="Times New Roman" panose="02020603050405020304" pitchFamily="18" charset="0"/>
              </a:rPr>
            </a:br>
            <a:br>
              <a:rPr lang="en-US" sz="1000" i="1" dirty="0">
                <a:solidFill>
                  <a:schemeClr val="bg1"/>
                </a:solidFill>
                <a:effectLst/>
                <a:latin typeface="+mn-lt"/>
                <a:ea typeface="Times New Roman" panose="02020603050405020304" pitchFamily="18" charset="0"/>
              </a:rPr>
            </a:br>
            <a:r>
              <a:rPr lang="en-US" sz="2000" i="1" dirty="0">
                <a:solidFill>
                  <a:schemeClr val="bg1"/>
                </a:solidFill>
                <a:effectLst/>
                <a:latin typeface="+mn-lt"/>
                <a:ea typeface="Times New Roman" panose="02020603050405020304" pitchFamily="18" charset="0"/>
              </a:rPr>
              <a:t>- Lost uncle and husband to cancer. Before they became ill, both worked in yard. Questions whether soil had something to do with it. Neighbors died of cancer, too. Kept returning to cancer. New realization. </a:t>
            </a:r>
            <a:br>
              <a:rPr lang="en-US" sz="2000" i="1" dirty="0">
                <a:solidFill>
                  <a:schemeClr val="bg1"/>
                </a:solidFill>
                <a:effectLst/>
                <a:latin typeface="+mn-lt"/>
                <a:ea typeface="Times New Roman" panose="02020603050405020304" pitchFamily="18" charset="0"/>
              </a:rPr>
            </a:br>
            <a:r>
              <a:rPr lang="en-US" sz="2000" i="1" dirty="0">
                <a:solidFill>
                  <a:schemeClr val="bg1"/>
                </a:solidFill>
                <a:effectLst/>
                <a:latin typeface="+mn-lt"/>
                <a:ea typeface="Times New Roman" panose="02020603050405020304" pitchFamily="18" charset="0"/>
              </a:rPr>
              <a:t>Son got asthma at 6. "Did we move here and hurt our son”</a:t>
            </a:r>
            <a:endParaRPr lang="en-US" sz="2000" i="1" dirty="0">
              <a:solidFill>
                <a:schemeClr val="bg1"/>
              </a:solidFill>
              <a:latin typeface="+mn-lt"/>
            </a:endParaRPr>
          </a:p>
        </p:txBody>
      </p:sp>
      <p:sp>
        <p:nvSpPr>
          <p:cNvPr id="3" name="Content Placeholder 2">
            <a:extLst>
              <a:ext uri="{FF2B5EF4-FFF2-40B4-BE49-F238E27FC236}">
                <a16:creationId xmlns:a16="http://schemas.microsoft.com/office/drawing/2014/main" id="{8E446B57-C52A-B07C-CAC7-C7F53796AEC7}"/>
              </a:ext>
            </a:extLst>
          </p:cNvPr>
          <p:cNvSpPr>
            <a:spLocks noGrp="1"/>
          </p:cNvSpPr>
          <p:nvPr>
            <p:ph idx="1"/>
          </p:nvPr>
        </p:nvSpPr>
        <p:spPr>
          <a:xfrm>
            <a:off x="5708984" y="97213"/>
            <a:ext cx="5721016" cy="6760787"/>
          </a:xfrm>
          <a:solidFill>
            <a:srgbClr val="590000"/>
          </a:solidFill>
        </p:spPr>
        <p:txBody>
          <a:bodyPr>
            <a:normAutofit/>
          </a:bodyPr>
          <a:lstStyle/>
          <a:p>
            <a:pPr marL="0" indent="0">
              <a:lnSpc>
                <a:spcPct val="100000"/>
              </a:lnSpc>
              <a:spcBef>
                <a:spcPts val="600"/>
              </a:spcBef>
              <a:spcAft>
                <a:spcPts val="0"/>
              </a:spcAft>
              <a:buNone/>
            </a:pPr>
            <a:endParaRPr lang="en-US" sz="1000" b="1" dirty="0">
              <a:solidFill>
                <a:schemeClr val="bg1"/>
              </a:solidFill>
              <a:ea typeface="Times New Roman" panose="02020603050405020304" pitchFamily="18" charset="0"/>
            </a:endParaRPr>
          </a:p>
          <a:p>
            <a:pPr marL="0" indent="0">
              <a:lnSpc>
                <a:spcPct val="100000"/>
              </a:lnSpc>
              <a:spcBef>
                <a:spcPts val="600"/>
              </a:spcBef>
              <a:spcAft>
                <a:spcPts val="0"/>
              </a:spcAft>
              <a:buNone/>
            </a:pPr>
            <a:r>
              <a:rPr lang="en-US" sz="2000" b="1" dirty="0">
                <a:solidFill>
                  <a:schemeClr val="bg1"/>
                </a:solidFill>
                <a:ea typeface="Times New Roman" panose="02020603050405020304" pitchFamily="18" charset="0"/>
              </a:rPr>
              <a:t>Finding 10: </a:t>
            </a:r>
            <a:r>
              <a:rPr lang="en-US" sz="2000" b="1" dirty="0">
                <a:solidFill>
                  <a:srgbClr val="FFFF00"/>
                </a:solidFill>
                <a:ea typeface="Times New Roman" panose="02020603050405020304" pitchFamily="18" charset="0"/>
              </a:rPr>
              <a:t>Sense of control </a:t>
            </a:r>
          </a:p>
          <a:p>
            <a:pPr marL="0" indent="0">
              <a:lnSpc>
                <a:spcPct val="100000"/>
              </a:lnSpc>
              <a:spcBef>
                <a:spcPts val="600"/>
              </a:spcBef>
              <a:spcAft>
                <a:spcPts val="0"/>
              </a:spcAft>
              <a:buNone/>
            </a:pPr>
            <a:endParaRPr lang="en-US" sz="1000" dirty="0">
              <a:solidFill>
                <a:schemeClr val="bg1"/>
              </a:solidFill>
              <a:ea typeface="Times New Roman" panose="02020603050405020304" pitchFamily="18" charset="0"/>
            </a:endParaRPr>
          </a:p>
          <a:p>
            <a:pPr marL="0" indent="0">
              <a:lnSpc>
                <a:spcPct val="100000"/>
              </a:lnSpc>
              <a:spcBef>
                <a:spcPts val="600"/>
              </a:spcBef>
              <a:spcAft>
                <a:spcPts val="0"/>
              </a:spcAft>
              <a:buNone/>
            </a:pPr>
            <a:r>
              <a:rPr lang="en-US" sz="1800" dirty="0">
                <a:solidFill>
                  <a:schemeClr val="bg1"/>
                </a:solidFill>
                <a:ea typeface="Times New Roman" panose="02020603050405020304" pitchFamily="18" charset="0"/>
              </a:rPr>
              <a:t>… Many residents appear to have lost, to varying degrees,  their </a:t>
            </a:r>
            <a:r>
              <a:rPr lang="en-US" sz="1800" u="sng" dirty="0">
                <a:solidFill>
                  <a:schemeClr val="bg1"/>
                </a:solidFill>
                <a:ea typeface="Times New Roman" panose="02020603050405020304" pitchFamily="18" charset="0"/>
              </a:rPr>
              <a:t>sense of control</a:t>
            </a:r>
            <a:r>
              <a:rPr lang="en-US" sz="1800" dirty="0">
                <a:solidFill>
                  <a:schemeClr val="bg1"/>
                </a:solidFill>
                <a:ea typeface="Times New Roman" panose="02020603050405020304" pitchFamily="18" charset="0"/>
              </a:rPr>
              <a:t> over their own destinies.  Evidence of </a:t>
            </a:r>
            <a:r>
              <a:rPr lang="en-US" sz="1800" u="sng" dirty="0">
                <a:solidFill>
                  <a:schemeClr val="bg1"/>
                </a:solidFill>
                <a:ea typeface="Times New Roman" panose="02020603050405020304" pitchFamily="18" charset="0"/>
              </a:rPr>
              <a:t>"disablement"</a:t>
            </a:r>
            <a:r>
              <a:rPr lang="en-US" sz="1800" dirty="0">
                <a:solidFill>
                  <a:schemeClr val="bg1"/>
                </a:solidFill>
                <a:ea typeface="Times New Roman" panose="02020603050405020304" pitchFamily="18" charset="0"/>
              </a:rPr>
              <a:t> due to dependence upon government agencies and to Asarco is evident.</a:t>
            </a:r>
            <a:br>
              <a:rPr lang="en-US" sz="1800" dirty="0">
                <a:solidFill>
                  <a:schemeClr val="bg1"/>
                </a:solidFill>
                <a:ea typeface="Times New Roman" panose="02020603050405020304" pitchFamily="18" charset="0"/>
              </a:rPr>
            </a:br>
            <a:endParaRPr lang="en-US" sz="900" dirty="0">
              <a:solidFill>
                <a:schemeClr val="bg1"/>
              </a:solidFill>
              <a:effectLst/>
              <a:ea typeface="Times New Roman" panose="02020603050405020304" pitchFamily="18" charset="0"/>
            </a:endParaRPr>
          </a:p>
          <a:p>
            <a:r>
              <a:rPr lang="en-US" sz="1800" i="1" dirty="0">
                <a:solidFill>
                  <a:schemeClr val="bg1"/>
                </a:solidFill>
                <a:ea typeface="Times New Roman" panose="02020603050405020304" pitchFamily="18" charset="0"/>
              </a:rPr>
              <a:t>C</a:t>
            </a:r>
            <a:r>
              <a:rPr lang="en-US" sz="1800" i="1" dirty="0">
                <a:solidFill>
                  <a:schemeClr val="bg1"/>
                </a:solidFill>
                <a:effectLst/>
                <a:ea typeface="Times New Roman" panose="02020603050405020304" pitchFamily="18" charset="0"/>
              </a:rPr>
              <a:t>ould decide to give up smoking, </a:t>
            </a:r>
            <a:r>
              <a:rPr lang="en-US" sz="1800" i="1" dirty="0">
                <a:solidFill>
                  <a:schemeClr val="bg1"/>
                </a:solidFill>
                <a:ea typeface="Times New Roman" panose="02020603050405020304" pitchFamily="18" charset="0"/>
              </a:rPr>
              <a:t>but not this</a:t>
            </a:r>
            <a:endParaRPr lang="en-US" sz="1800" i="1" dirty="0">
              <a:solidFill>
                <a:schemeClr val="bg1"/>
              </a:solidFill>
              <a:effectLst/>
              <a:ea typeface="Times New Roman" panose="02020603050405020304" pitchFamily="18" charset="0"/>
            </a:endParaRPr>
          </a:p>
          <a:p>
            <a:r>
              <a:rPr lang="en-US" sz="1800" i="1" dirty="0">
                <a:solidFill>
                  <a:schemeClr val="bg1"/>
                </a:solidFill>
                <a:effectLst/>
                <a:ea typeface="Times New Roman" panose="02020603050405020304" pitchFamily="18" charset="0"/>
              </a:rPr>
              <a:t>It makes a difference that it was caused. It was preventable. They (Asarco) knew it was happening and never told.   Wouldn't have moved if known.  They let people </a:t>
            </a:r>
            <a:r>
              <a:rPr lang="en-US" sz="1800" i="1" dirty="0">
                <a:solidFill>
                  <a:schemeClr val="bg1"/>
                </a:solidFill>
                <a:ea typeface="Times New Roman" panose="02020603050405020304" pitchFamily="18" charset="0"/>
              </a:rPr>
              <a:t>believe everything was fine. </a:t>
            </a:r>
            <a:endParaRPr lang="en-US" sz="1800" i="1" dirty="0">
              <a:solidFill>
                <a:schemeClr val="bg1"/>
              </a:solidFill>
              <a:effectLst/>
              <a:ea typeface="Times New Roman" panose="02020603050405020304" pitchFamily="18" charset="0"/>
            </a:endParaRPr>
          </a:p>
          <a:p>
            <a:r>
              <a:rPr lang="en-US" sz="1800" i="1" dirty="0">
                <a:solidFill>
                  <a:schemeClr val="bg1"/>
                </a:solidFill>
                <a:effectLst/>
                <a:ea typeface="Times New Roman" panose="02020603050405020304" pitchFamily="18" charset="0"/>
              </a:rPr>
              <a:t>In face of a big corporation and government is </a:t>
            </a:r>
            <a:r>
              <a:rPr lang="en-US" sz="1800" i="1" dirty="0">
                <a:solidFill>
                  <a:schemeClr val="bg1"/>
                </a:solidFill>
                <a:ea typeface="Times New Roman" panose="02020603050405020304" pitchFamily="18" charset="0"/>
              </a:rPr>
              <a:t>backing them, "the little guy feels pretty defenseless."</a:t>
            </a:r>
            <a:endParaRPr lang="en-US" sz="1800" i="1" dirty="0">
              <a:solidFill>
                <a:schemeClr val="bg1"/>
              </a:solidFill>
            </a:endParaRPr>
          </a:p>
          <a:p>
            <a:r>
              <a:rPr lang="en-US" sz="1800" i="1" dirty="0">
                <a:solidFill>
                  <a:schemeClr val="bg1"/>
                </a:solidFill>
                <a:effectLst/>
                <a:ea typeface="Times New Roman" panose="02020603050405020304" pitchFamily="18" charset="0"/>
              </a:rPr>
              <a:t>They can gain control over contamination by </a:t>
            </a:r>
            <a:r>
              <a:rPr lang="en-US" sz="1800" i="1" dirty="0">
                <a:solidFill>
                  <a:schemeClr val="bg1"/>
                </a:solidFill>
                <a:ea typeface="Times New Roman" panose="02020603050405020304" pitchFamily="18" charset="0"/>
              </a:rPr>
              <a:t>avoiding exposure (although there is a loss of control in doing it).</a:t>
            </a:r>
            <a:endParaRPr lang="en-US" sz="1800" i="1" dirty="0">
              <a:solidFill>
                <a:schemeClr val="bg1"/>
              </a:solidFill>
              <a:effectLst/>
              <a:ea typeface="Times New Roman" panose="02020603050405020304" pitchFamily="18" charset="0"/>
            </a:endParaRPr>
          </a:p>
          <a:p>
            <a:r>
              <a:rPr lang="en-US" sz="1800" i="1" dirty="0">
                <a:solidFill>
                  <a:schemeClr val="bg1"/>
                </a:solidFill>
                <a:effectLst/>
                <a:ea typeface="Times New Roman" panose="02020603050405020304" pitchFamily="18" charset="0"/>
              </a:rPr>
              <a:t>The lawsuit is viewed by active participants as a means to regain control.</a:t>
            </a:r>
          </a:p>
        </p:txBody>
      </p:sp>
    </p:spTree>
    <p:extLst>
      <p:ext uri="{BB962C8B-B14F-4D97-AF65-F5344CB8AC3E}">
        <p14:creationId xmlns:p14="http://schemas.microsoft.com/office/powerpoint/2010/main" val="31335349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C0625-BC5E-959F-C384-3634F7B52A0A}"/>
              </a:ext>
            </a:extLst>
          </p:cNvPr>
          <p:cNvSpPr>
            <a:spLocks noGrp="1"/>
          </p:cNvSpPr>
          <p:nvPr>
            <p:ph type="title"/>
          </p:nvPr>
        </p:nvSpPr>
        <p:spPr>
          <a:xfrm>
            <a:off x="762001" y="301750"/>
            <a:ext cx="4877844" cy="6035987"/>
          </a:xfrm>
          <a:solidFill>
            <a:schemeClr val="tx1">
              <a:lumMod val="75000"/>
              <a:lumOff val="25000"/>
            </a:schemeClr>
          </a:solidFill>
        </p:spPr>
        <p:txBody>
          <a:bodyPr>
            <a:noAutofit/>
          </a:bodyPr>
          <a:lstStyle/>
          <a:p>
            <a:pPr>
              <a:lnSpc>
                <a:spcPct val="100000"/>
              </a:lnSpc>
            </a:pPr>
            <a:r>
              <a:rPr lang="en-US" sz="2000" b="1" i="0" dirty="0">
                <a:solidFill>
                  <a:schemeClr val="bg1"/>
                </a:solidFill>
                <a:latin typeface="+mn-lt"/>
                <a:ea typeface="Times New Roman" panose="02020603050405020304" pitchFamily="18" charset="0"/>
              </a:rPr>
              <a:t>Finding 11: </a:t>
            </a:r>
            <a:r>
              <a:rPr lang="en-US" sz="2000" b="1" i="0" dirty="0">
                <a:solidFill>
                  <a:srgbClr val="FFFF00"/>
                </a:solidFill>
                <a:latin typeface="+mn-lt"/>
                <a:ea typeface="Times New Roman" panose="02020603050405020304" pitchFamily="18" charset="0"/>
              </a:rPr>
              <a:t>Home</a:t>
            </a:r>
            <a:br>
              <a:rPr lang="en-US" sz="2000" b="1" i="0" dirty="0">
                <a:solidFill>
                  <a:schemeClr val="bg1"/>
                </a:solidFill>
                <a:latin typeface="+mn-lt"/>
                <a:ea typeface="Times New Roman" panose="02020603050405020304" pitchFamily="18" charset="0"/>
              </a:rPr>
            </a:br>
            <a:br>
              <a:rPr lang="en-US" sz="1000" b="1" i="0" dirty="0">
                <a:solidFill>
                  <a:schemeClr val="bg1"/>
                </a:solidFill>
                <a:latin typeface="+mn-lt"/>
                <a:ea typeface="Times New Roman" panose="02020603050405020304" pitchFamily="18" charset="0"/>
              </a:rPr>
            </a:br>
            <a:r>
              <a:rPr lang="en-US" sz="1800" i="0" dirty="0">
                <a:solidFill>
                  <a:schemeClr val="bg1"/>
                </a:solidFill>
                <a:latin typeface="+mn-lt"/>
                <a:ea typeface="Times New Roman" panose="02020603050405020304" pitchFamily="18" charset="0"/>
              </a:rPr>
              <a:t>Many residents have fundamentally </a:t>
            </a:r>
            <a:r>
              <a:rPr lang="en-US" sz="1800" i="0" u="sng" dirty="0">
                <a:solidFill>
                  <a:schemeClr val="bg1"/>
                </a:solidFill>
                <a:latin typeface="+mn-lt"/>
                <a:ea typeface="Times New Roman" panose="02020603050405020304" pitchFamily="18" charset="0"/>
              </a:rPr>
              <a:t>changed the way they think about their homes</a:t>
            </a:r>
            <a:r>
              <a:rPr lang="en-US" sz="1800" i="0" dirty="0">
                <a:solidFill>
                  <a:schemeClr val="bg1"/>
                </a:solidFill>
                <a:latin typeface="+mn-lt"/>
                <a:ea typeface="Times New Roman" panose="02020603050405020304" pitchFamily="18" charset="0"/>
              </a:rPr>
              <a:t> and property as the result of contamination.</a:t>
            </a:r>
            <a:br>
              <a:rPr lang="en-US" sz="1800" i="0" dirty="0">
                <a:solidFill>
                  <a:schemeClr val="bg1"/>
                </a:solidFill>
                <a:latin typeface="+mn-lt"/>
                <a:ea typeface="Times New Roman" panose="02020603050405020304" pitchFamily="18" charset="0"/>
              </a:rPr>
            </a:br>
            <a:br>
              <a:rPr lang="en-US" sz="900" i="0" dirty="0">
                <a:solidFill>
                  <a:schemeClr val="bg1"/>
                </a:solidFill>
                <a:latin typeface="+mn-lt"/>
                <a:ea typeface="Times New Roman" panose="02020603050405020304" pitchFamily="18" charset="0"/>
              </a:rPr>
            </a:br>
            <a:r>
              <a:rPr lang="en-US" sz="1800" i="0" dirty="0">
                <a:solidFill>
                  <a:schemeClr val="bg1"/>
                </a:solidFill>
                <a:latin typeface="+mn-lt"/>
                <a:ea typeface="Times New Roman" panose="02020603050405020304" pitchFamily="18" charset="0"/>
              </a:rPr>
              <a:t>Particularly regarding yards, the exterior portion of the home, severe impacts have occurred in terms of </a:t>
            </a:r>
            <a:r>
              <a:rPr lang="en-US" sz="1800" i="0" u="sng" dirty="0">
                <a:solidFill>
                  <a:schemeClr val="bg1"/>
                </a:solidFill>
                <a:latin typeface="+mn-lt"/>
                <a:ea typeface="Times New Roman" panose="02020603050405020304" pitchFamily="18" charset="0"/>
              </a:rPr>
              <a:t>feelings of safety</a:t>
            </a:r>
            <a:r>
              <a:rPr lang="en-US" sz="1800" i="0" dirty="0">
                <a:solidFill>
                  <a:schemeClr val="bg1"/>
                </a:solidFill>
                <a:latin typeface="+mn-lt"/>
                <a:ea typeface="Times New Roman" panose="02020603050405020304" pitchFamily="18" charset="0"/>
              </a:rPr>
              <a:t> and freedom to engage in desired activities ….</a:t>
            </a:r>
            <a:br>
              <a:rPr lang="en-US" sz="1800" i="0" dirty="0">
                <a:solidFill>
                  <a:schemeClr val="bg1"/>
                </a:solidFill>
                <a:latin typeface="+mn-lt"/>
                <a:ea typeface="Times New Roman" panose="02020603050405020304" pitchFamily="18" charset="0"/>
              </a:rPr>
            </a:br>
            <a:br>
              <a:rPr lang="en-US" sz="1800" i="0" dirty="0">
                <a:solidFill>
                  <a:schemeClr val="bg1"/>
                </a:solidFill>
                <a:latin typeface="+mn-lt"/>
                <a:ea typeface="Times New Roman" panose="02020603050405020304" pitchFamily="18" charset="0"/>
              </a:rPr>
            </a:br>
            <a:r>
              <a:rPr lang="en-US" sz="1800" dirty="0">
                <a:solidFill>
                  <a:schemeClr val="bg1"/>
                </a:solidFill>
                <a:effectLst/>
                <a:latin typeface="+mn-lt"/>
                <a:ea typeface="Times New Roman" panose="02020603050405020304" pitchFamily="18" charset="0"/>
              </a:rPr>
              <a:t>They took away our sense of </a:t>
            </a:r>
            <a:r>
              <a:rPr lang="en-US" sz="1800" dirty="0">
                <a:solidFill>
                  <a:schemeClr val="bg1"/>
                </a:solidFill>
                <a:latin typeface="+mn-lt"/>
                <a:ea typeface="Times New Roman" panose="02020603050405020304" pitchFamily="18" charset="0"/>
              </a:rPr>
              <a:t>well-being inside your own home. </a:t>
            </a:r>
            <a:br>
              <a:rPr lang="en-US" sz="1800" dirty="0">
                <a:solidFill>
                  <a:schemeClr val="bg1"/>
                </a:solidFill>
                <a:effectLst/>
                <a:latin typeface="+mn-lt"/>
                <a:ea typeface="Times New Roman" panose="02020603050405020304" pitchFamily="18" charset="0"/>
              </a:rPr>
            </a:br>
            <a:br>
              <a:rPr lang="en-US" sz="900" dirty="0">
                <a:solidFill>
                  <a:schemeClr val="bg1"/>
                </a:solidFill>
                <a:effectLst/>
                <a:latin typeface="+mn-lt"/>
                <a:ea typeface="Times New Roman" panose="02020603050405020304" pitchFamily="18" charset="0"/>
              </a:rPr>
            </a:br>
            <a:r>
              <a:rPr lang="en-US" sz="1800" dirty="0">
                <a:solidFill>
                  <a:schemeClr val="bg1"/>
                </a:solidFill>
                <a:effectLst/>
                <a:latin typeface="+mn-lt"/>
                <a:ea typeface="Times New Roman" panose="02020603050405020304" pitchFamily="18" charset="0"/>
              </a:rPr>
              <a:t>Are you going to invite people for "arsenic burgers"? </a:t>
            </a:r>
            <a:br>
              <a:rPr lang="en-US" sz="1800" dirty="0">
                <a:solidFill>
                  <a:schemeClr val="bg1"/>
                </a:solidFill>
                <a:effectLst/>
                <a:latin typeface="+mn-lt"/>
                <a:ea typeface="Times New Roman" panose="02020603050405020304" pitchFamily="18" charset="0"/>
              </a:rPr>
            </a:br>
            <a:br>
              <a:rPr lang="en-US" sz="900" dirty="0">
                <a:solidFill>
                  <a:schemeClr val="bg1"/>
                </a:solidFill>
                <a:effectLst/>
                <a:latin typeface="+mn-lt"/>
                <a:ea typeface="Times New Roman" panose="02020603050405020304" pitchFamily="18" charset="0"/>
              </a:rPr>
            </a:br>
            <a:r>
              <a:rPr lang="en-US" sz="1800" dirty="0">
                <a:solidFill>
                  <a:schemeClr val="bg1"/>
                </a:solidFill>
                <a:effectLst/>
                <a:latin typeface="+mn-lt"/>
                <a:ea typeface="Times New Roman" panose="02020603050405020304" pitchFamily="18" charset="0"/>
              </a:rPr>
              <a:t>I almost feel like a prisoner in my own home. Home ceases to be a home,  It is only a house.</a:t>
            </a:r>
            <a:endParaRPr lang="en-US" sz="1800" i="0" dirty="0">
              <a:solidFill>
                <a:schemeClr val="bg1"/>
              </a:solidFill>
              <a:latin typeface="+mn-lt"/>
            </a:endParaRPr>
          </a:p>
        </p:txBody>
      </p:sp>
      <p:sp>
        <p:nvSpPr>
          <p:cNvPr id="3" name="Content Placeholder 2">
            <a:extLst>
              <a:ext uri="{FF2B5EF4-FFF2-40B4-BE49-F238E27FC236}">
                <a16:creationId xmlns:a16="http://schemas.microsoft.com/office/drawing/2014/main" id="{F8CCF4B1-2DCF-A242-A3C8-6C70481764EC}"/>
              </a:ext>
            </a:extLst>
          </p:cNvPr>
          <p:cNvSpPr>
            <a:spLocks noGrp="1"/>
          </p:cNvSpPr>
          <p:nvPr>
            <p:ph idx="1"/>
          </p:nvPr>
        </p:nvSpPr>
        <p:spPr>
          <a:xfrm>
            <a:off x="5745078" y="301750"/>
            <a:ext cx="5684921" cy="6035987"/>
          </a:xfrm>
          <a:solidFill>
            <a:srgbClr val="590000"/>
          </a:solidFill>
        </p:spPr>
        <p:txBody>
          <a:bodyPr>
            <a:noAutofit/>
          </a:bodyPr>
          <a:lstStyle/>
          <a:p>
            <a:pPr marL="0" indent="0">
              <a:lnSpc>
                <a:spcPct val="100000"/>
              </a:lnSpc>
              <a:buNone/>
            </a:pPr>
            <a:endParaRPr lang="en-US" sz="2000" b="1" dirty="0">
              <a:solidFill>
                <a:schemeClr val="bg1"/>
              </a:solidFill>
              <a:ea typeface="Times New Roman" panose="02020603050405020304" pitchFamily="18" charset="0"/>
            </a:endParaRPr>
          </a:p>
          <a:p>
            <a:pPr marL="0" indent="0">
              <a:lnSpc>
                <a:spcPct val="100000"/>
              </a:lnSpc>
              <a:buNone/>
            </a:pPr>
            <a:r>
              <a:rPr lang="en-US" sz="2000" b="1" dirty="0">
                <a:solidFill>
                  <a:schemeClr val="bg1"/>
                </a:solidFill>
                <a:ea typeface="Times New Roman" panose="02020603050405020304" pitchFamily="18" charset="0"/>
              </a:rPr>
              <a:t>Finding 12:  </a:t>
            </a:r>
            <a:r>
              <a:rPr lang="en-US" sz="2000" b="1" dirty="0">
                <a:solidFill>
                  <a:srgbClr val="FFFF00"/>
                </a:solidFill>
                <a:ea typeface="Times New Roman" panose="02020603050405020304" pitchFamily="18" charset="0"/>
              </a:rPr>
              <a:t>Environment -&gt; danger</a:t>
            </a:r>
          </a:p>
          <a:p>
            <a:pPr marL="0" indent="0">
              <a:lnSpc>
                <a:spcPct val="100000"/>
              </a:lnSpc>
              <a:spcBef>
                <a:spcPts val="0"/>
              </a:spcBef>
              <a:spcAft>
                <a:spcPts val="0"/>
              </a:spcAft>
              <a:buNone/>
            </a:pPr>
            <a:endParaRPr lang="en-US" sz="1000" b="1" dirty="0">
              <a:solidFill>
                <a:schemeClr val="bg1"/>
              </a:solidFill>
              <a:ea typeface="Times New Roman" panose="02020603050405020304" pitchFamily="18" charset="0"/>
            </a:endParaRPr>
          </a:p>
          <a:p>
            <a:pPr marL="0" indent="0">
              <a:lnSpc>
                <a:spcPct val="100000"/>
              </a:lnSpc>
              <a:buNone/>
            </a:pPr>
            <a:r>
              <a:rPr lang="en-US" sz="1800" dirty="0">
                <a:solidFill>
                  <a:schemeClr val="bg1"/>
                </a:solidFill>
                <a:ea typeface="Times New Roman" panose="02020603050405020304" pitchFamily="18" charset="0"/>
              </a:rPr>
              <a:t>… The local environment is no longer seen as free of </a:t>
            </a:r>
            <a:r>
              <a:rPr lang="en-US" sz="1800" u="sng" dirty="0">
                <a:solidFill>
                  <a:schemeClr val="bg1"/>
                </a:solidFill>
                <a:ea typeface="Times New Roman" panose="02020603050405020304" pitchFamily="18" charset="0"/>
              </a:rPr>
              <a:t>environmental danger</a:t>
            </a:r>
            <a:r>
              <a:rPr lang="en-US" sz="1800" dirty="0">
                <a:solidFill>
                  <a:schemeClr val="bg1"/>
                </a:solidFill>
                <a:ea typeface="Times New Roman" panose="02020603050405020304" pitchFamily="18" charset="0"/>
              </a:rPr>
              <a:t> ….</a:t>
            </a:r>
          </a:p>
          <a:p>
            <a:pPr marL="0" indent="0">
              <a:lnSpc>
                <a:spcPct val="100000"/>
              </a:lnSpc>
              <a:spcBef>
                <a:spcPts val="0"/>
              </a:spcBef>
              <a:spcAft>
                <a:spcPts val="0"/>
              </a:spcAft>
              <a:buNone/>
            </a:pPr>
            <a:br>
              <a:rPr lang="en-US" sz="900" dirty="0">
                <a:solidFill>
                  <a:schemeClr val="bg1"/>
                </a:solidFill>
                <a:ea typeface="Times New Roman" panose="02020603050405020304" pitchFamily="18" charset="0"/>
              </a:rPr>
            </a:br>
            <a:r>
              <a:rPr lang="en-US" sz="1800" i="1" dirty="0">
                <a:solidFill>
                  <a:schemeClr val="bg1"/>
                </a:solidFill>
                <a:effectLst/>
                <a:ea typeface="Times New Roman" panose="02020603050405020304" pitchFamily="18" charset="0"/>
              </a:rPr>
              <a:t>The perception that arsenic and lead are pervasive in the community: in attics and crawl spaces, in the yards that are not or will not be cleaned up, in alleys, in open dirt piles in the community, in bare patches of soil in yards, in dust and wind, …</a:t>
            </a:r>
          </a:p>
          <a:p>
            <a:pPr marL="0" indent="0">
              <a:lnSpc>
                <a:spcPct val="100000"/>
              </a:lnSpc>
              <a:spcBef>
                <a:spcPts val="0"/>
              </a:spcBef>
              <a:spcAft>
                <a:spcPts val="0"/>
              </a:spcAft>
              <a:buNone/>
            </a:pPr>
            <a:endParaRPr lang="en-US" sz="900" i="1" dirty="0">
              <a:solidFill>
                <a:schemeClr val="bg1"/>
              </a:solidFill>
              <a:effectLst/>
              <a:ea typeface="Times New Roman" panose="02020603050405020304" pitchFamily="18" charset="0"/>
            </a:endParaRPr>
          </a:p>
          <a:p>
            <a:pPr marL="0" marR="0" lvl="0" indent="0">
              <a:lnSpc>
                <a:spcPct val="100000"/>
              </a:lnSpc>
              <a:spcBef>
                <a:spcPts val="0"/>
              </a:spcBef>
              <a:spcAft>
                <a:spcPts val="0"/>
              </a:spcAft>
              <a:buNone/>
              <a:tabLst>
                <a:tab pos="228600" algn="l"/>
                <a:tab pos="-914400" algn="l"/>
                <a:tab pos="457200" algn="l"/>
              </a:tabLst>
            </a:pPr>
            <a:r>
              <a:rPr lang="en-US" sz="1800" i="1" dirty="0">
                <a:solidFill>
                  <a:schemeClr val="bg1"/>
                </a:solidFill>
                <a:effectLst/>
                <a:ea typeface="Times New Roman" panose="02020603050405020304" pitchFamily="18" charset="0"/>
              </a:rPr>
              <a:t>The recognition that heavy metals are persistent over time and don't diminish. </a:t>
            </a:r>
          </a:p>
          <a:p>
            <a:pPr marL="0" marR="0" lvl="0" indent="0">
              <a:lnSpc>
                <a:spcPct val="100000"/>
              </a:lnSpc>
              <a:spcBef>
                <a:spcPts val="0"/>
              </a:spcBef>
              <a:spcAft>
                <a:spcPts val="0"/>
              </a:spcAft>
              <a:buNone/>
              <a:tabLst>
                <a:tab pos="228600" algn="l"/>
                <a:tab pos="-914400" algn="l"/>
                <a:tab pos="457200" algn="l"/>
              </a:tabLst>
            </a:pPr>
            <a:endParaRPr lang="en-US" sz="900" i="1" dirty="0">
              <a:solidFill>
                <a:schemeClr val="bg1"/>
              </a:solidFill>
              <a:effectLst/>
              <a:ea typeface="Times New Roman" panose="02020603050405020304" pitchFamily="18" charset="0"/>
            </a:endParaRPr>
          </a:p>
          <a:p>
            <a:pPr marL="0" indent="0">
              <a:lnSpc>
                <a:spcPct val="100000"/>
              </a:lnSpc>
              <a:spcBef>
                <a:spcPts val="0"/>
              </a:spcBef>
              <a:spcAft>
                <a:spcPts val="0"/>
              </a:spcAft>
              <a:buNone/>
            </a:pPr>
            <a:r>
              <a:rPr lang="en-US" sz="1800" i="1" dirty="0">
                <a:solidFill>
                  <a:schemeClr val="bg1"/>
                </a:solidFill>
                <a:effectLst/>
                <a:ea typeface="Times New Roman" panose="02020603050405020304" pitchFamily="18" charset="0"/>
              </a:rPr>
              <a:t>The threat involved in coming in direct contact with dirt. </a:t>
            </a:r>
          </a:p>
          <a:p>
            <a:pPr marL="0" indent="0">
              <a:lnSpc>
                <a:spcPct val="100000"/>
              </a:lnSpc>
              <a:spcBef>
                <a:spcPts val="0"/>
              </a:spcBef>
              <a:spcAft>
                <a:spcPts val="0"/>
              </a:spcAft>
              <a:buNone/>
            </a:pPr>
            <a:r>
              <a:rPr lang="en-US" sz="1800" i="1" dirty="0">
                <a:solidFill>
                  <a:schemeClr val="bg1"/>
                </a:solidFill>
                <a:effectLst/>
                <a:ea typeface="Times New Roman" panose="02020603050405020304" pitchFamily="18" charset="0"/>
              </a:rPr>
              <a:t>Fear that track dirt in when come in from outside.</a:t>
            </a:r>
          </a:p>
          <a:p>
            <a:pPr marL="0" indent="0">
              <a:lnSpc>
                <a:spcPct val="100000"/>
              </a:lnSpc>
              <a:spcBef>
                <a:spcPts val="0"/>
              </a:spcBef>
              <a:spcAft>
                <a:spcPts val="0"/>
              </a:spcAft>
              <a:buNone/>
            </a:pPr>
            <a:endParaRPr lang="en-US" sz="900" i="1" dirty="0">
              <a:solidFill>
                <a:schemeClr val="bg1"/>
              </a:solidFill>
              <a:ea typeface="Times New Roman" panose="02020603050405020304" pitchFamily="18" charset="0"/>
            </a:endParaRPr>
          </a:p>
          <a:p>
            <a:pPr marL="0" indent="0">
              <a:lnSpc>
                <a:spcPct val="100000"/>
              </a:lnSpc>
              <a:spcBef>
                <a:spcPts val="0"/>
              </a:spcBef>
              <a:spcAft>
                <a:spcPts val="0"/>
              </a:spcAft>
              <a:buNone/>
            </a:pPr>
            <a:r>
              <a:rPr lang="en-US" sz="1800" i="1" dirty="0">
                <a:solidFill>
                  <a:schemeClr val="bg1"/>
                </a:solidFill>
                <a:effectLst/>
                <a:ea typeface="Times New Roman" panose="02020603050405020304" pitchFamily="18" charset="0"/>
              </a:rPr>
              <a:t>There were no birds or worms there during plant operation, birds starting to return. (McGinnis)</a:t>
            </a:r>
          </a:p>
          <a:p>
            <a:pPr marL="0" indent="0">
              <a:lnSpc>
                <a:spcPct val="100000"/>
              </a:lnSpc>
              <a:spcBef>
                <a:spcPts val="0"/>
              </a:spcBef>
              <a:spcAft>
                <a:spcPts val="0"/>
              </a:spcAft>
              <a:buNone/>
            </a:pPr>
            <a:endParaRPr lang="en-US" sz="900" i="1" dirty="0">
              <a:solidFill>
                <a:schemeClr val="bg1"/>
              </a:solidFill>
              <a:effectLst/>
              <a:ea typeface="Times New Roman" panose="02020603050405020304" pitchFamily="18" charset="0"/>
            </a:endParaRPr>
          </a:p>
          <a:p>
            <a:pPr marL="0" indent="0">
              <a:lnSpc>
                <a:spcPct val="100000"/>
              </a:lnSpc>
              <a:spcBef>
                <a:spcPts val="0"/>
              </a:spcBef>
              <a:spcAft>
                <a:spcPts val="0"/>
              </a:spcAft>
              <a:buNone/>
            </a:pPr>
            <a:r>
              <a:rPr lang="en-US" sz="1800" i="1" dirty="0">
                <a:solidFill>
                  <a:schemeClr val="bg1"/>
                </a:solidFill>
                <a:effectLst/>
                <a:ea typeface="Times New Roman" panose="02020603050405020304" pitchFamily="18" charset="0"/>
              </a:rPr>
              <a:t>Fish caught in area have gross abnormalities.</a:t>
            </a:r>
            <a:br>
              <a:rPr lang="en-US" sz="1800" i="1" dirty="0">
                <a:solidFill>
                  <a:schemeClr val="bg1"/>
                </a:solidFill>
                <a:ea typeface="Times New Roman" panose="02020603050405020304" pitchFamily="18" charset="0"/>
              </a:rPr>
            </a:br>
            <a:endParaRPr lang="en-US" sz="1800" i="1" dirty="0">
              <a:solidFill>
                <a:schemeClr val="bg1"/>
              </a:solidFill>
            </a:endParaRPr>
          </a:p>
        </p:txBody>
      </p:sp>
    </p:spTree>
    <p:extLst>
      <p:ext uri="{BB962C8B-B14F-4D97-AF65-F5344CB8AC3E}">
        <p14:creationId xmlns:p14="http://schemas.microsoft.com/office/powerpoint/2010/main" val="34902732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9B7FB-5670-7E54-FFA5-7DA7553E0A71}"/>
              </a:ext>
            </a:extLst>
          </p:cNvPr>
          <p:cNvSpPr>
            <a:spLocks noGrp="1"/>
          </p:cNvSpPr>
          <p:nvPr>
            <p:ph type="title"/>
          </p:nvPr>
        </p:nvSpPr>
        <p:spPr>
          <a:xfrm>
            <a:off x="770983" y="150394"/>
            <a:ext cx="5022222" cy="6647447"/>
          </a:xfrm>
          <a:solidFill>
            <a:schemeClr val="tx1">
              <a:lumMod val="75000"/>
              <a:lumOff val="25000"/>
            </a:schemeClr>
          </a:solidFill>
        </p:spPr>
        <p:txBody>
          <a:bodyPr>
            <a:normAutofit fontScale="90000"/>
          </a:bodyPr>
          <a:lstStyle/>
          <a:p>
            <a:r>
              <a:rPr lang="en-US" sz="2400" b="1" i="0" dirty="0">
                <a:solidFill>
                  <a:schemeClr val="bg1"/>
                </a:solidFill>
                <a:latin typeface="+mn-lt"/>
                <a:ea typeface="Times New Roman" panose="02020603050405020304" pitchFamily="18" charset="0"/>
              </a:rPr>
              <a:t>Finding 13: </a:t>
            </a:r>
            <a:r>
              <a:rPr lang="en-US" sz="2400" b="1" i="0" dirty="0">
                <a:solidFill>
                  <a:srgbClr val="FFFF00"/>
                </a:solidFill>
                <a:latin typeface="+mn-lt"/>
                <a:ea typeface="Times New Roman" panose="02020603050405020304" pitchFamily="18" charset="0"/>
              </a:rPr>
              <a:t>Distrust</a:t>
            </a:r>
            <a:br>
              <a:rPr lang="en-US" sz="2200" b="1" i="0" dirty="0">
                <a:solidFill>
                  <a:schemeClr val="bg1"/>
                </a:solidFill>
                <a:latin typeface="+mn-lt"/>
                <a:ea typeface="Times New Roman" panose="02020603050405020304" pitchFamily="18" charset="0"/>
              </a:rPr>
            </a:br>
            <a:br>
              <a:rPr lang="en-US" sz="1100" b="1" i="0" dirty="0">
                <a:solidFill>
                  <a:schemeClr val="bg1"/>
                </a:solidFill>
                <a:latin typeface="+mn-lt"/>
                <a:ea typeface="Times New Roman" panose="02020603050405020304" pitchFamily="18" charset="0"/>
              </a:rPr>
            </a:br>
            <a:r>
              <a:rPr lang="en-US" sz="2000" i="0" dirty="0">
                <a:solidFill>
                  <a:schemeClr val="bg1"/>
                </a:solidFill>
                <a:latin typeface="+mn-lt"/>
                <a:ea typeface="Times New Roman" panose="02020603050405020304" pitchFamily="18" charset="0"/>
              </a:rPr>
              <a:t>Social trust, specifically </a:t>
            </a:r>
            <a:r>
              <a:rPr lang="en-US" sz="2000" i="0" dirty="0">
                <a:solidFill>
                  <a:srgbClr val="FFFF00"/>
                </a:solidFill>
                <a:latin typeface="+mn-lt"/>
                <a:ea typeface="Times New Roman" panose="02020603050405020304" pitchFamily="18" charset="0"/>
              </a:rPr>
              <a:t>trust for government</a:t>
            </a:r>
            <a:r>
              <a:rPr lang="en-US" sz="2000" i="0" dirty="0">
                <a:solidFill>
                  <a:schemeClr val="bg1"/>
                </a:solidFill>
                <a:latin typeface="+mn-lt"/>
                <a:ea typeface="Times New Roman" panose="02020603050405020304" pitchFamily="18" charset="0"/>
              </a:rPr>
              <a:t>, has been </a:t>
            </a:r>
            <a:r>
              <a:rPr lang="en-US" sz="2000" i="0" dirty="0">
                <a:solidFill>
                  <a:srgbClr val="FFFF00"/>
                </a:solidFill>
                <a:latin typeface="+mn-lt"/>
                <a:ea typeface="Times New Roman" panose="02020603050405020304" pitchFamily="18" charset="0"/>
              </a:rPr>
              <a:t>shaken</a:t>
            </a:r>
            <a:r>
              <a:rPr lang="en-US" sz="2000" i="0" dirty="0">
                <a:solidFill>
                  <a:schemeClr val="bg1"/>
                </a:solidFill>
                <a:latin typeface="+mn-lt"/>
                <a:ea typeface="Times New Roman" panose="02020603050405020304" pitchFamily="18" charset="0"/>
              </a:rPr>
              <a:t> or reinforced in a negative way for many respondents. </a:t>
            </a:r>
            <a:r>
              <a:rPr lang="en-US" sz="2000" i="0" dirty="0">
                <a:solidFill>
                  <a:srgbClr val="FFFF00"/>
                </a:solidFill>
                <a:latin typeface="+mn-lt"/>
                <a:ea typeface="Times New Roman" panose="02020603050405020304" pitchFamily="18" charset="0"/>
              </a:rPr>
              <a:t>Distrust of Asarco </a:t>
            </a:r>
            <a:r>
              <a:rPr lang="en-US" sz="2000" i="0" dirty="0">
                <a:solidFill>
                  <a:schemeClr val="bg1"/>
                </a:solidFill>
                <a:latin typeface="+mn-lt"/>
                <a:ea typeface="Times New Roman" panose="02020603050405020304" pitchFamily="18" charset="0"/>
              </a:rPr>
              <a:t>was also evident. </a:t>
            </a:r>
            <a:br>
              <a:rPr lang="en-US" sz="2000" i="0" dirty="0">
                <a:solidFill>
                  <a:schemeClr val="bg1"/>
                </a:solidFill>
                <a:latin typeface="+mn-lt"/>
                <a:ea typeface="Times New Roman" panose="02020603050405020304" pitchFamily="18" charset="0"/>
              </a:rPr>
            </a:br>
            <a:br>
              <a:rPr lang="en-US" sz="1000" i="0" dirty="0">
                <a:solidFill>
                  <a:schemeClr val="bg1"/>
                </a:solidFill>
                <a:latin typeface="+mn-lt"/>
                <a:ea typeface="Times New Roman" panose="02020603050405020304" pitchFamily="18" charset="0"/>
              </a:rPr>
            </a:br>
            <a:r>
              <a:rPr lang="en-US" sz="2000" i="0" dirty="0">
                <a:solidFill>
                  <a:schemeClr val="bg1"/>
                </a:solidFill>
                <a:latin typeface="+mn-lt"/>
                <a:ea typeface="Times New Roman" panose="02020603050405020304" pitchFamily="18" charset="0"/>
              </a:rPr>
              <a:t>Partially as an outgrowth of these two social distrusts, there also is a </a:t>
            </a:r>
            <a:r>
              <a:rPr lang="en-US" sz="2000" i="0" dirty="0">
                <a:solidFill>
                  <a:srgbClr val="FFFF00"/>
                </a:solidFill>
                <a:latin typeface="+mn-lt"/>
                <a:ea typeface="Times New Roman" panose="02020603050405020304" pitchFamily="18" charset="0"/>
              </a:rPr>
              <a:t>technological distrust </a:t>
            </a:r>
            <a:r>
              <a:rPr lang="en-US" sz="2000" i="0" dirty="0">
                <a:solidFill>
                  <a:schemeClr val="bg1"/>
                </a:solidFill>
                <a:latin typeface="+mn-lt"/>
                <a:ea typeface="Times New Roman" panose="02020603050405020304" pitchFamily="18" charset="0"/>
              </a:rPr>
              <a:t>in evidence - distrust of the cleanup. </a:t>
            </a:r>
            <a:br>
              <a:rPr lang="en-US" sz="2000" i="0" dirty="0">
                <a:solidFill>
                  <a:schemeClr val="bg1"/>
                </a:solidFill>
                <a:latin typeface="+mn-lt"/>
                <a:ea typeface="Times New Roman" panose="02020603050405020304" pitchFamily="18" charset="0"/>
              </a:rPr>
            </a:br>
            <a:br>
              <a:rPr lang="en-US" sz="1000" i="0" dirty="0">
                <a:solidFill>
                  <a:schemeClr val="bg1"/>
                </a:solidFill>
                <a:latin typeface="+mn-lt"/>
                <a:ea typeface="Times New Roman" panose="02020603050405020304" pitchFamily="18" charset="0"/>
              </a:rPr>
            </a:br>
            <a:r>
              <a:rPr lang="en-US" sz="2000" i="0" dirty="0">
                <a:solidFill>
                  <a:schemeClr val="bg1"/>
                </a:solidFill>
                <a:latin typeface="+mn-lt"/>
                <a:ea typeface="Times New Roman" panose="02020603050405020304" pitchFamily="18" charset="0"/>
              </a:rPr>
              <a:t>Some personal and interpersonal </a:t>
            </a:r>
            <a:r>
              <a:rPr lang="en-US" sz="2000" i="0" dirty="0">
                <a:solidFill>
                  <a:srgbClr val="FFFF00"/>
                </a:solidFill>
                <a:latin typeface="+mn-lt"/>
                <a:ea typeface="Times New Roman" panose="02020603050405020304" pitchFamily="18" charset="0"/>
              </a:rPr>
              <a:t>blame</a:t>
            </a:r>
            <a:r>
              <a:rPr lang="en-US" sz="2000" i="0" dirty="0">
                <a:solidFill>
                  <a:schemeClr val="bg1"/>
                </a:solidFill>
                <a:latin typeface="+mn-lt"/>
                <a:ea typeface="Times New Roman" panose="02020603050405020304" pitchFamily="18" charset="0"/>
              </a:rPr>
              <a:t> was also in evidence.</a:t>
            </a:r>
            <a:br>
              <a:rPr lang="en-US" sz="2000" i="0" dirty="0">
                <a:solidFill>
                  <a:schemeClr val="bg1"/>
                </a:solidFill>
                <a:latin typeface="+mn-lt"/>
                <a:ea typeface="Times New Roman" panose="02020603050405020304" pitchFamily="18" charset="0"/>
              </a:rPr>
            </a:br>
            <a:br>
              <a:rPr lang="en-US" sz="1000" i="0" dirty="0">
                <a:solidFill>
                  <a:schemeClr val="bg1"/>
                </a:solidFill>
                <a:latin typeface="+mn-lt"/>
                <a:ea typeface="Times New Roman" panose="02020603050405020304" pitchFamily="18" charset="0"/>
              </a:rPr>
            </a:br>
            <a:r>
              <a:rPr lang="en-US" sz="2000" i="1" dirty="0">
                <a:solidFill>
                  <a:schemeClr val="bg1"/>
                </a:solidFill>
                <a:effectLst/>
                <a:latin typeface="+mn-lt"/>
                <a:ea typeface="Times New Roman" panose="02020603050405020304" pitchFamily="18" charset="0"/>
              </a:rPr>
              <a:t>I am almost anti-government the way they cover things up.  I think they knew years before.  It is big business.  They kept a hush on it.</a:t>
            </a:r>
            <a:br>
              <a:rPr lang="en-US" sz="2000" i="1" dirty="0">
                <a:solidFill>
                  <a:schemeClr val="bg1"/>
                </a:solidFill>
                <a:effectLst/>
                <a:latin typeface="+mn-lt"/>
                <a:ea typeface="Times New Roman" panose="02020603050405020304" pitchFamily="18" charset="0"/>
              </a:rPr>
            </a:br>
            <a:br>
              <a:rPr lang="en-US" sz="1000" i="1" dirty="0">
                <a:solidFill>
                  <a:schemeClr val="bg1"/>
                </a:solidFill>
                <a:effectLst/>
                <a:latin typeface="+mn-lt"/>
                <a:ea typeface="Times New Roman" panose="02020603050405020304" pitchFamily="18" charset="0"/>
              </a:rPr>
            </a:br>
            <a:r>
              <a:rPr lang="en-US" sz="2000" i="1" dirty="0">
                <a:solidFill>
                  <a:schemeClr val="bg1"/>
                </a:solidFill>
                <a:effectLst/>
                <a:latin typeface="+mn-lt"/>
                <a:ea typeface="Times New Roman" panose="02020603050405020304" pitchFamily="18" charset="0"/>
              </a:rPr>
              <a:t>The fact that the DOE safe level was considerably less than what EPA said was safe led some residents to question whether EPA was looking out for their interest.</a:t>
            </a:r>
            <a:r>
              <a:rPr lang="en-US" sz="2000" i="1" dirty="0">
                <a:solidFill>
                  <a:schemeClr val="bg1"/>
                </a:solidFill>
                <a:latin typeface="+mn-lt"/>
                <a:ea typeface="Times New Roman" panose="02020603050405020304" pitchFamily="18" charset="0"/>
              </a:rPr>
              <a:t> </a:t>
            </a:r>
            <a:br>
              <a:rPr lang="en-US" sz="2000" i="1" dirty="0">
                <a:solidFill>
                  <a:schemeClr val="bg1"/>
                </a:solidFill>
                <a:latin typeface="+mn-lt"/>
                <a:ea typeface="Times New Roman" panose="02020603050405020304" pitchFamily="18" charset="0"/>
              </a:rPr>
            </a:br>
            <a:br>
              <a:rPr lang="en-US" sz="1000" i="1" dirty="0">
                <a:solidFill>
                  <a:schemeClr val="bg1"/>
                </a:solidFill>
                <a:latin typeface="+mn-lt"/>
                <a:ea typeface="Times New Roman" panose="02020603050405020304" pitchFamily="18" charset="0"/>
              </a:rPr>
            </a:br>
            <a:r>
              <a:rPr lang="en-US" sz="2000" i="1" dirty="0">
                <a:solidFill>
                  <a:schemeClr val="bg1"/>
                </a:solidFill>
                <a:latin typeface="+mn-lt"/>
                <a:ea typeface="Times New Roman" panose="02020603050405020304" pitchFamily="18" charset="0"/>
              </a:rPr>
              <a:t>EPA is trying to get Asarco to clean up even if the cleanup will not fix the problem</a:t>
            </a:r>
            <a:r>
              <a:rPr lang="en-US" sz="2000" dirty="0">
                <a:solidFill>
                  <a:schemeClr val="bg1"/>
                </a:solidFill>
                <a:latin typeface="+mn-lt"/>
                <a:ea typeface="Times New Roman" panose="02020603050405020304" pitchFamily="18" charset="0"/>
              </a:rPr>
              <a:t>.</a:t>
            </a:r>
            <a:endParaRPr lang="en-US" sz="2000" i="0" dirty="0">
              <a:solidFill>
                <a:schemeClr val="bg1"/>
              </a:solidFill>
              <a:latin typeface="+mn-lt"/>
            </a:endParaRPr>
          </a:p>
        </p:txBody>
      </p:sp>
      <p:sp>
        <p:nvSpPr>
          <p:cNvPr id="3" name="Content Placeholder 2">
            <a:extLst>
              <a:ext uri="{FF2B5EF4-FFF2-40B4-BE49-F238E27FC236}">
                <a16:creationId xmlns:a16="http://schemas.microsoft.com/office/drawing/2014/main" id="{646DCB37-BCBE-9316-7F56-FED7C832F23C}"/>
              </a:ext>
            </a:extLst>
          </p:cNvPr>
          <p:cNvSpPr>
            <a:spLocks noGrp="1"/>
          </p:cNvSpPr>
          <p:nvPr>
            <p:ph idx="1"/>
          </p:nvPr>
        </p:nvSpPr>
        <p:spPr>
          <a:xfrm>
            <a:off x="5973679" y="150394"/>
            <a:ext cx="5745079" cy="6647447"/>
          </a:xfrm>
          <a:solidFill>
            <a:srgbClr val="590000"/>
          </a:solidFill>
        </p:spPr>
        <p:txBody>
          <a:bodyPr>
            <a:noAutofit/>
          </a:bodyPr>
          <a:lstStyle/>
          <a:p>
            <a:pPr marL="0" marR="0" lvl="2" indent="0">
              <a:lnSpc>
                <a:spcPct val="100000"/>
              </a:lnSpc>
              <a:spcBef>
                <a:spcPts val="0"/>
              </a:spcBef>
              <a:spcAft>
                <a:spcPts val="0"/>
              </a:spcAft>
              <a:buNone/>
              <a:tabLst>
                <a:tab pos="228600" algn="l"/>
                <a:tab pos="-914400" algn="l"/>
                <a:tab pos="1371600" algn="l"/>
              </a:tabLst>
            </a:pPr>
            <a:endParaRPr lang="en-US" sz="900" i="1" dirty="0">
              <a:solidFill>
                <a:schemeClr val="bg1"/>
              </a:solidFill>
              <a:effectLst/>
              <a:latin typeface="Gill Sans MT" panose="020B0502020104020203" pitchFamily="34" charset="0"/>
              <a:ea typeface="Times New Roman" panose="02020603050405020304" pitchFamily="18" charset="0"/>
            </a:endParaRPr>
          </a:p>
          <a:p>
            <a:pPr marL="0" marR="0" lvl="2" indent="0">
              <a:lnSpc>
                <a:spcPct val="100000"/>
              </a:lnSpc>
              <a:spcBef>
                <a:spcPts val="0"/>
              </a:spcBef>
              <a:spcAft>
                <a:spcPts val="0"/>
              </a:spcAft>
              <a:buNone/>
              <a:tabLst>
                <a:tab pos="228600" algn="l"/>
                <a:tab pos="-914400" algn="l"/>
                <a:tab pos="1371600" algn="l"/>
              </a:tabLst>
            </a:pPr>
            <a:endParaRPr lang="en-US" sz="1800" i="1" dirty="0">
              <a:solidFill>
                <a:schemeClr val="bg1"/>
              </a:solidFill>
              <a:latin typeface="Gill Sans MT" panose="020B0502020104020203" pitchFamily="34" charset="0"/>
              <a:ea typeface="Times New Roman" panose="02020603050405020304" pitchFamily="18" charset="0"/>
            </a:endParaRPr>
          </a:p>
          <a:p>
            <a:pPr marL="0" marR="0" lvl="2" indent="0">
              <a:lnSpc>
                <a:spcPct val="100000"/>
              </a:lnSpc>
              <a:spcBef>
                <a:spcPts val="0"/>
              </a:spcBef>
              <a:spcAft>
                <a:spcPts val="0"/>
              </a:spcAft>
              <a:buNone/>
              <a:tabLst>
                <a:tab pos="228600" algn="l"/>
                <a:tab pos="-914400" algn="l"/>
                <a:tab pos="1371600" algn="l"/>
              </a:tabLst>
            </a:pPr>
            <a:endParaRPr lang="en-US" sz="1800" i="1" dirty="0">
              <a:solidFill>
                <a:schemeClr val="bg1"/>
              </a:solidFill>
              <a:latin typeface="Gill Sans MT" panose="020B0502020104020203" pitchFamily="34" charset="0"/>
              <a:ea typeface="Times New Roman" panose="02020603050405020304" pitchFamily="18" charset="0"/>
            </a:endParaRPr>
          </a:p>
          <a:p>
            <a:pPr marL="0" marR="0" lvl="2" indent="0">
              <a:lnSpc>
                <a:spcPct val="100000"/>
              </a:lnSpc>
              <a:spcBef>
                <a:spcPts val="0"/>
              </a:spcBef>
              <a:spcAft>
                <a:spcPts val="0"/>
              </a:spcAft>
              <a:buNone/>
              <a:tabLst>
                <a:tab pos="228600" algn="l"/>
                <a:tab pos="-914400" algn="l"/>
                <a:tab pos="1371600" algn="l"/>
              </a:tabLst>
            </a:pPr>
            <a:endParaRPr lang="en-US" sz="1800" i="1" dirty="0">
              <a:solidFill>
                <a:schemeClr val="bg1"/>
              </a:solidFill>
              <a:latin typeface="Gill Sans MT" panose="020B0502020104020203" pitchFamily="34" charset="0"/>
              <a:ea typeface="Times New Roman" panose="02020603050405020304" pitchFamily="18" charset="0"/>
            </a:endParaRPr>
          </a:p>
          <a:p>
            <a:pPr marL="0" marR="0" lvl="2" indent="0">
              <a:lnSpc>
                <a:spcPct val="100000"/>
              </a:lnSpc>
              <a:spcBef>
                <a:spcPts val="0"/>
              </a:spcBef>
              <a:spcAft>
                <a:spcPts val="0"/>
              </a:spcAft>
              <a:buNone/>
              <a:tabLst>
                <a:tab pos="228600" algn="l"/>
                <a:tab pos="-914400" algn="l"/>
                <a:tab pos="1371600" algn="l"/>
              </a:tabLst>
            </a:pPr>
            <a:r>
              <a:rPr lang="en-US" sz="1800" i="1" dirty="0">
                <a:solidFill>
                  <a:schemeClr val="bg1"/>
                </a:solidFill>
                <a:effectLst/>
                <a:ea typeface="Times New Roman" panose="02020603050405020304" pitchFamily="18" charset="0"/>
              </a:rPr>
              <a:t>"Asarco denies everything, and EPA does studies." However, even if EPA is a good organization, it can't control Asarco. Can't blame Asarco for delaying, but EPA for letting them. </a:t>
            </a:r>
          </a:p>
          <a:p>
            <a:pPr marL="0" marR="0" lvl="2" indent="0">
              <a:lnSpc>
                <a:spcPct val="100000"/>
              </a:lnSpc>
              <a:spcBef>
                <a:spcPts val="0"/>
              </a:spcBef>
              <a:spcAft>
                <a:spcPts val="0"/>
              </a:spcAft>
              <a:buNone/>
              <a:tabLst>
                <a:tab pos="228600" algn="l"/>
                <a:tab pos="-914400" algn="l"/>
                <a:tab pos="1371600" algn="l"/>
              </a:tabLst>
            </a:pPr>
            <a:endParaRPr lang="en-US" sz="900" i="1" dirty="0">
              <a:solidFill>
                <a:schemeClr val="bg1"/>
              </a:solidFill>
              <a:effectLst/>
              <a:ea typeface="Times New Roman" panose="02020603050405020304" pitchFamily="18" charset="0"/>
            </a:endParaRPr>
          </a:p>
          <a:p>
            <a:pPr marL="0" marR="0" lvl="2" indent="0">
              <a:lnSpc>
                <a:spcPct val="100000"/>
              </a:lnSpc>
              <a:spcBef>
                <a:spcPts val="0"/>
              </a:spcBef>
              <a:spcAft>
                <a:spcPts val="0"/>
              </a:spcAft>
              <a:buNone/>
              <a:tabLst>
                <a:tab pos="228600" algn="l"/>
                <a:tab pos="-914400" algn="l"/>
                <a:tab pos="1371600" algn="l"/>
              </a:tabLst>
            </a:pPr>
            <a:r>
              <a:rPr lang="en-US" sz="1800" i="1" dirty="0">
                <a:solidFill>
                  <a:schemeClr val="bg1"/>
                </a:solidFill>
                <a:effectLst/>
                <a:ea typeface="Times New Roman" panose="02020603050405020304" pitchFamily="18" charset="0"/>
              </a:rPr>
              <a:t>If soil is too dangerous to go to the dump, then they should move people out. </a:t>
            </a:r>
          </a:p>
          <a:p>
            <a:pPr marL="0" marR="0" lvl="2" indent="0">
              <a:lnSpc>
                <a:spcPct val="100000"/>
              </a:lnSpc>
              <a:spcBef>
                <a:spcPts val="0"/>
              </a:spcBef>
              <a:spcAft>
                <a:spcPts val="0"/>
              </a:spcAft>
              <a:buNone/>
              <a:tabLst>
                <a:tab pos="228600" algn="l"/>
                <a:tab pos="-914400" algn="l"/>
                <a:tab pos="1371600" algn="l"/>
              </a:tabLst>
            </a:pPr>
            <a:endParaRPr lang="en-US" sz="900" i="1" dirty="0">
              <a:solidFill>
                <a:schemeClr val="bg1"/>
              </a:solidFill>
              <a:ea typeface="Times New Roman" panose="02020603050405020304" pitchFamily="18" charset="0"/>
            </a:endParaRPr>
          </a:p>
          <a:p>
            <a:pPr marL="0" marR="0" lvl="2" indent="0">
              <a:lnSpc>
                <a:spcPct val="100000"/>
              </a:lnSpc>
              <a:spcBef>
                <a:spcPts val="0"/>
              </a:spcBef>
              <a:spcAft>
                <a:spcPts val="0"/>
              </a:spcAft>
              <a:buNone/>
              <a:tabLst>
                <a:tab pos="228600" algn="l"/>
                <a:tab pos="-914400" algn="l"/>
                <a:tab pos="1371600" algn="l"/>
              </a:tabLst>
            </a:pPr>
            <a:r>
              <a:rPr lang="en-US" sz="1800" i="1" dirty="0">
                <a:solidFill>
                  <a:schemeClr val="bg1"/>
                </a:solidFill>
                <a:effectLst/>
                <a:ea typeface="Times New Roman" panose="02020603050405020304" pitchFamily="18" charset="0"/>
              </a:rPr>
              <a:t>EPA did not give a damn about property values.</a:t>
            </a:r>
          </a:p>
          <a:p>
            <a:pPr marL="0" marR="0" lvl="2" indent="0">
              <a:lnSpc>
                <a:spcPct val="100000"/>
              </a:lnSpc>
              <a:spcBef>
                <a:spcPts val="0"/>
              </a:spcBef>
              <a:spcAft>
                <a:spcPts val="0"/>
              </a:spcAft>
              <a:buNone/>
              <a:tabLst>
                <a:tab pos="228600" algn="l"/>
                <a:tab pos="-914400" algn="l"/>
                <a:tab pos="1371600" algn="l"/>
              </a:tabLst>
            </a:pPr>
            <a:endParaRPr lang="en-US" sz="900" i="1" dirty="0">
              <a:solidFill>
                <a:schemeClr val="bg1"/>
              </a:solidFill>
              <a:ea typeface="Times New Roman" panose="02020603050405020304" pitchFamily="18" charset="0"/>
              <a:cs typeface="Courier"/>
            </a:endParaRPr>
          </a:p>
          <a:p>
            <a:pPr marL="0" marR="0" lvl="2" indent="0">
              <a:lnSpc>
                <a:spcPct val="100000"/>
              </a:lnSpc>
              <a:spcBef>
                <a:spcPts val="0"/>
              </a:spcBef>
              <a:spcAft>
                <a:spcPts val="0"/>
              </a:spcAft>
              <a:buNone/>
              <a:tabLst>
                <a:tab pos="228600" algn="l"/>
                <a:tab pos="-914400" algn="l"/>
                <a:tab pos="1371600" algn="l"/>
              </a:tabLst>
            </a:pPr>
            <a:r>
              <a:rPr lang="en-US" sz="1800" i="1" dirty="0">
                <a:solidFill>
                  <a:schemeClr val="bg1"/>
                </a:solidFill>
                <a:effectLst/>
                <a:ea typeface="Times New Roman" panose="02020603050405020304" pitchFamily="18" charset="0"/>
                <a:cs typeface="Courier"/>
              </a:rPr>
              <a:t>I realize Asarco could bow out at any time and go broke, and the EPA is supposed to pick up that note ….  I could be left sitting where this land and all I worked for become useless. … It is like being attacked by vultures.</a:t>
            </a:r>
            <a:r>
              <a:rPr lang="en-US" sz="1800" i="1" dirty="0">
                <a:solidFill>
                  <a:schemeClr val="bg1"/>
                </a:solidFill>
                <a:effectLst/>
                <a:ea typeface="Times New Roman" panose="02020603050405020304" pitchFamily="18" charset="0"/>
              </a:rPr>
              <a:t> </a:t>
            </a:r>
          </a:p>
          <a:p>
            <a:pPr marL="0" marR="0" lvl="2" indent="0">
              <a:lnSpc>
                <a:spcPct val="100000"/>
              </a:lnSpc>
              <a:spcBef>
                <a:spcPts val="0"/>
              </a:spcBef>
              <a:spcAft>
                <a:spcPts val="0"/>
              </a:spcAft>
              <a:buNone/>
              <a:tabLst>
                <a:tab pos="228600" algn="l"/>
                <a:tab pos="-914400" algn="l"/>
                <a:tab pos="1371600" algn="l"/>
              </a:tabLst>
            </a:pPr>
            <a:endParaRPr lang="en-US" sz="900" i="1" dirty="0">
              <a:solidFill>
                <a:schemeClr val="bg1"/>
              </a:solidFill>
              <a:effectLst/>
              <a:ea typeface="Times New Roman" panose="02020603050405020304" pitchFamily="18" charset="0"/>
            </a:endParaRPr>
          </a:p>
          <a:p>
            <a:pPr marL="0" marR="0" lvl="2" indent="0">
              <a:lnSpc>
                <a:spcPct val="100000"/>
              </a:lnSpc>
              <a:spcBef>
                <a:spcPts val="0"/>
              </a:spcBef>
              <a:spcAft>
                <a:spcPts val="0"/>
              </a:spcAft>
              <a:buNone/>
              <a:tabLst>
                <a:tab pos="228600" algn="l"/>
                <a:tab pos="-914400" algn="l"/>
                <a:tab pos="1371600" algn="l"/>
              </a:tabLst>
            </a:pPr>
            <a:r>
              <a:rPr lang="en-US" sz="1800" i="1" dirty="0">
                <a:solidFill>
                  <a:schemeClr val="bg1"/>
                </a:solidFill>
                <a:effectLst/>
                <a:ea typeface="Times New Roman" panose="02020603050405020304" pitchFamily="18" charset="0"/>
              </a:rPr>
              <a:t>I do not trust Asarco to do the cleanup.  They caused the problem.  How do we know they will not take shortcuts? </a:t>
            </a:r>
          </a:p>
          <a:p>
            <a:pPr marL="0" marR="0" lvl="2" indent="0">
              <a:lnSpc>
                <a:spcPct val="100000"/>
              </a:lnSpc>
              <a:spcBef>
                <a:spcPts val="0"/>
              </a:spcBef>
              <a:spcAft>
                <a:spcPts val="0"/>
              </a:spcAft>
              <a:buNone/>
              <a:tabLst>
                <a:tab pos="228600" algn="l"/>
                <a:tab pos="-914400" algn="l"/>
                <a:tab pos="1371600" algn="l"/>
              </a:tabLst>
            </a:pPr>
            <a:endParaRPr lang="en-US" sz="900" i="1" dirty="0">
              <a:solidFill>
                <a:schemeClr val="bg1"/>
              </a:solidFill>
              <a:effectLst/>
              <a:ea typeface="Times New Roman" panose="02020603050405020304" pitchFamily="18" charset="0"/>
            </a:endParaRPr>
          </a:p>
          <a:p>
            <a:pPr marL="0" marR="0" lvl="2" indent="0">
              <a:lnSpc>
                <a:spcPct val="100000"/>
              </a:lnSpc>
              <a:spcBef>
                <a:spcPts val="0"/>
              </a:spcBef>
              <a:spcAft>
                <a:spcPts val="0"/>
              </a:spcAft>
              <a:buNone/>
              <a:tabLst>
                <a:tab pos="228600" algn="l"/>
                <a:tab pos="-914400" algn="l"/>
                <a:tab pos="1371600" algn="l"/>
              </a:tabLst>
            </a:pPr>
            <a:r>
              <a:rPr lang="en-US" sz="1800" i="1" dirty="0">
                <a:solidFill>
                  <a:schemeClr val="bg1"/>
                </a:solidFill>
                <a:effectLst/>
                <a:ea typeface="Times New Roman" panose="02020603050405020304" pitchFamily="18" charset="0"/>
              </a:rPr>
              <a:t>If contamination remains under fences and rockeries and heavy shrubs and below 1</a:t>
            </a:r>
            <a:r>
              <a:rPr lang="en-US" sz="1800" i="1" dirty="0">
                <a:solidFill>
                  <a:schemeClr val="bg1"/>
                </a:solidFill>
                <a:ea typeface="Times New Roman" panose="02020603050405020304" pitchFamily="18" charset="0"/>
              </a:rPr>
              <a:t>-</a:t>
            </a:r>
            <a:r>
              <a:rPr lang="en-US" sz="1800" i="1" dirty="0">
                <a:solidFill>
                  <a:schemeClr val="bg1"/>
                </a:solidFill>
                <a:effectLst/>
                <a:ea typeface="Times New Roman" panose="02020603050405020304" pitchFamily="18" charset="0"/>
              </a:rPr>
              <a:t>1/2 feet, then it is not a total solution -- we need to relocate.</a:t>
            </a:r>
            <a:endParaRPr lang="en-US" sz="1800" i="1" dirty="0">
              <a:solidFill>
                <a:schemeClr val="bg1"/>
              </a:solidFill>
            </a:endParaRPr>
          </a:p>
        </p:txBody>
      </p:sp>
    </p:spTree>
    <p:extLst>
      <p:ext uri="{BB962C8B-B14F-4D97-AF65-F5344CB8AC3E}">
        <p14:creationId xmlns:p14="http://schemas.microsoft.com/office/powerpoint/2010/main" val="29341739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p:cNvSpPr txBox="1"/>
          <p:nvPr/>
        </p:nvSpPr>
        <p:spPr>
          <a:xfrm>
            <a:off x="4877987" y="3397359"/>
            <a:ext cx="2436024" cy="1031051"/>
          </a:xfrm>
          <a:prstGeom prst="rect">
            <a:avLst/>
          </a:prstGeom>
          <a:noFill/>
        </p:spPr>
        <p:txBody>
          <a:bodyPr wrap="square" rtlCol="0">
            <a:spAutoFit/>
          </a:bodyPr>
          <a:lstStyle/>
          <a:p>
            <a:pPr algn="ctr">
              <a:buClr>
                <a:srgbClr val="00B050"/>
              </a:buClr>
            </a:pPr>
            <a:r>
              <a:rPr lang="en-US" sz="2500" b="1" dirty="0"/>
              <a:t>Will Rifkin</a:t>
            </a:r>
          </a:p>
          <a:p>
            <a:pPr algn="ctr">
              <a:buClr>
                <a:srgbClr val="00B050"/>
              </a:buClr>
            </a:pPr>
            <a:r>
              <a:rPr lang="en-US" dirty="0"/>
              <a:t>University of Newcastle</a:t>
            </a:r>
          </a:p>
          <a:p>
            <a:pPr algn="ctr">
              <a:buClr>
                <a:srgbClr val="00B050"/>
              </a:buClr>
            </a:pPr>
            <a:r>
              <a:rPr lang="en-US" i="1" dirty="0"/>
              <a:t>Australia</a:t>
            </a:r>
          </a:p>
        </p:txBody>
      </p:sp>
      <p:sp>
        <p:nvSpPr>
          <p:cNvPr id="11" name="Title 1"/>
          <p:cNvSpPr txBox="1">
            <a:spLocks/>
          </p:cNvSpPr>
          <p:nvPr/>
        </p:nvSpPr>
        <p:spPr>
          <a:xfrm>
            <a:off x="0" y="361239"/>
            <a:ext cx="12192000" cy="1916796"/>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000" cap="all" dirty="0"/>
          </a:p>
        </p:txBody>
      </p:sp>
      <p:sp>
        <p:nvSpPr>
          <p:cNvPr id="10" name="Title 1"/>
          <p:cNvSpPr txBox="1">
            <a:spLocks/>
          </p:cNvSpPr>
          <p:nvPr/>
        </p:nvSpPr>
        <p:spPr>
          <a:xfrm>
            <a:off x="896815" y="611120"/>
            <a:ext cx="10398369" cy="1686757"/>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cap="all" dirty="0"/>
              <a:t>Psycho-Social Impact Assessment</a:t>
            </a:r>
          </a:p>
        </p:txBody>
      </p:sp>
      <p:sp>
        <p:nvSpPr>
          <p:cNvPr id="4" name="TextBox 3"/>
          <p:cNvSpPr txBox="1"/>
          <p:nvPr/>
        </p:nvSpPr>
        <p:spPr>
          <a:xfrm>
            <a:off x="4761187" y="2383541"/>
            <a:ext cx="2753710" cy="646331"/>
          </a:xfrm>
          <a:prstGeom prst="rect">
            <a:avLst/>
          </a:prstGeom>
          <a:noFill/>
        </p:spPr>
        <p:txBody>
          <a:bodyPr wrap="square" rtlCol="0">
            <a:spAutoFit/>
          </a:bodyPr>
          <a:lstStyle/>
          <a:p>
            <a:pPr algn="ctr"/>
            <a:r>
              <a:rPr lang="en-US" sz="3600" b="1" i="1" dirty="0">
                <a:effectLst>
                  <a:outerShdw blurRad="38100" dist="38100" dir="2700000" algn="tl">
                    <a:srgbClr val="000000">
                      <a:alpha val="43137"/>
                    </a:srgbClr>
                  </a:outerShdw>
                </a:effectLst>
              </a:rPr>
              <a:t>Facilitator</a:t>
            </a:r>
          </a:p>
        </p:txBody>
      </p:sp>
    </p:spTree>
    <p:extLst>
      <p:ext uri="{BB962C8B-B14F-4D97-AF65-F5344CB8AC3E}">
        <p14:creationId xmlns:p14="http://schemas.microsoft.com/office/powerpoint/2010/main" val="2918075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71BB5-2A59-FBEA-A2C3-5B94B9EF5227}"/>
              </a:ext>
            </a:extLst>
          </p:cNvPr>
          <p:cNvSpPr>
            <a:spLocks noGrp="1"/>
          </p:cNvSpPr>
          <p:nvPr>
            <p:ph type="title"/>
          </p:nvPr>
        </p:nvSpPr>
        <p:spPr>
          <a:xfrm>
            <a:off x="838200" y="184910"/>
            <a:ext cx="10515600" cy="1325563"/>
          </a:xfrm>
        </p:spPr>
        <p:txBody>
          <a:bodyPr/>
          <a:lstStyle/>
          <a:p>
            <a:pPr algn="ctr"/>
            <a:r>
              <a:rPr lang="en-US" dirty="0"/>
              <a:t>Why </a:t>
            </a:r>
            <a:r>
              <a:rPr lang="en-US" u="sng" dirty="0"/>
              <a:t>you</a:t>
            </a:r>
            <a:r>
              <a:rPr lang="en-US" dirty="0"/>
              <a:t> are here</a:t>
            </a:r>
          </a:p>
        </p:txBody>
      </p:sp>
      <p:sp>
        <p:nvSpPr>
          <p:cNvPr id="3" name="Content Placeholder 2">
            <a:extLst>
              <a:ext uri="{FF2B5EF4-FFF2-40B4-BE49-F238E27FC236}">
                <a16:creationId xmlns:a16="http://schemas.microsoft.com/office/drawing/2014/main" id="{6994834B-8BFD-68F5-B6FB-814F8CB94F57}"/>
              </a:ext>
            </a:extLst>
          </p:cNvPr>
          <p:cNvSpPr>
            <a:spLocks noGrp="1"/>
          </p:cNvSpPr>
          <p:nvPr>
            <p:ph idx="1"/>
          </p:nvPr>
        </p:nvSpPr>
        <p:spPr>
          <a:xfrm>
            <a:off x="838200" y="1642913"/>
            <a:ext cx="10515600" cy="3072196"/>
          </a:xfrm>
        </p:spPr>
        <p:txBody>
          <a:bodyPr>
            <a:noAutofit/>
          </a:bodyPr>
          <a:lstStyle/>
          <a:p>
            <a:pPr marL="342900" indent="-342900" algn="l">
              <a:buFont typeface="+mj-lt"/>
              <a:buAutoNum type="arabicPeriod"/>
            </a:pPr>
            <a:r>
              <a:rPr lang="en-US" sz="2000" b="0" i="0" u="none" strike="noStrike" dirty="0">
                <a:solidFill>
                  <a:srgbClr val="212121"/>
                </a:solidFill>
                <a:effectLst/>
                <a:latin typeface="Avenir Light" panose="020B0402020203020204" pitchFamily="34" charset="77"/>
              </a:rPr>
              <a:t>Understanding the </a:t>
            </a:r>
            <a:r>
              <a:rPr lang="en-US" sz="2000" b="1" i="0" u="none" strike="noStrike" dirty="0">
                <a:solidFill>
                  <a:schemeClr val="accent2">
                    <a:lumMod val="75000"/>
                  </a:schemeClr>
                </a:solidFill>
                <a:effectLst/>
                <a:latin typeface="Avenir Light" panose="020B0402020203020204" pitchFamily="34" charset="77"/>
              </a:rPr>
              <a:t>basics</a:t>
            </a:r>
            <a:r>
              <a:rPr lang="en-US" sz="2000" b="0" i="0" u="none" strike="noStrike" dirty="0">
                <a:solidFill>
                  <a:srgbClr val="212121"/>
                </a:solidFill>
                <a:effectLst/>
                <a:latin typeface="Avenir Light" panose="020B0402020203020204" pitchFamily="34" charset="77"/>
              </a:rPr>
              <a:t> of Psycho-Social Impact Assessment (PSIA)</a:t>
            </a:r>
            <a:endParaRPr lang="en-US" sz="2000" b="0" i="0" u="none" strike="noStrike" dirty="0">
              <a:solidFill>
                <a:srgbClr val="212121"/>
              </a:solidFill>
              <a:effectLst/>
              <a:latin typeface="Aptos" panose="020B0004020202020204" pitchFamily="34" charset="0"/>
            </a:endParaRPr>
          </a:p>
          <a:p>
            <a:pPr marL="342900" indent="-342900" algn="l">
              <a:buFont typeface="+mj-lt"/>
              <a:buAutoNum type="arabicPeriod"/>
            </a:pPr>
            <a:r>
              <a:rPr lang="en-US" sz="2000" b="0" i="0" u="none" strike="noStrike" dirty="0">
                <a:solidFill>
                  <a:srgbClr val="212121"/>
                </a:solidFill>
                <a:effectLst/>
                <a:latin typeface="Avenir Light" panose="020B0402020203020204" pitchFamily="34" charset="77"/>
              </a:rPr>
              <a:t>Methods and tools for identifying, </a:t>
            </a:r>
            <a:r>
              <a:rPr lang="en-US" sz="2000" b="1" i="0" u="none" strike="noStrike" dirty="0">
                <a:solidFill>
                  <a:schemeClr val="accent2">
                    <a:lumMod val="75000"/>
                  </a:schemeClr>
                </a:solidFill>
                <a:effectLst/>
                <a:latin typeface="Avenir Light" panose="020B0402020203020204" pitchFamily="34" charset="77"/>
              </a:rPr>
              <a:t>measuring</a:t>
            </a:r>
            <a:r>
              <a:rPr lang="en-US" sz="2000" b="0" i="0" u="none" strike="noStrike" dirty="0">
                <a:solidFill>
                  <a:srgbClr val="212121"/>
                </a:solidFill>
                <a:effectLst/>
                <a:latin typeface="Avenir Light" panose="020B0402020203020204" pitchFamily="34" charset="77"/>
              </a:rPr>
              <a:t>, and evaluating psycho-social impacts</a:t>
            </a:r>
            <a:endParaRPr lang="en-US" sz="2000" b="0" i="0" u="none" strike="noStrike" dirty="0">
              <a:solidFill>
                <a:srgbClr val="212121"/>
              </a:solidFill>
              <a:effectLst/>
              <a:latin typeface="Aptos" panose="020B0004020202020204" pitchFamily="34" charset="0"/>
            </a:endParaRPr>
          </a:p>
          <a:p>
            <a:pPr marL="342900" indent="-342900" algn="l">
              <a:buFont typeface="+mj-lt"/>
              <a:buAutoNum type="arabicPeriod"/>
            </a:pPr>
            <a:r>
              <a:rPr lang="en-US" sz="2000" b="1" i="0" u="none" strike="noStrike" dirty="0">
                <a:solidFill>
                  <a:schemeClr val="accent2">
                    <a:lumMod val="75000"/>
                  </a:schemeClr>
                </a:solidFill>
                <a:effectLst/>
                <a:latin typeface="Avenir Light" panose="020B0402020203020204" pitchFamily="34" charset="77"/>
              </a:rPr>
              <a:t>Integration</a:t>
            </a:r>
            <a:r>
              <a:rPr lang="en-US" sz="2000" b="0" i="0" u="none" strike="noStrike" dirty="0">
                <a:solidFill>
                  <a:srgbClr val="212121"/>
                </a:solidFill>
                <a:effectLst/>
                <a:latin typeface="Avenir Light" panose="020B0402020203020204" pitchFamily="34" charset="77"/>
              </a:rPr>
              <a:t> of PSIA into Environmental and Social Impact Assessments (ESIA)</a:t>
            </a:r>
            <a:endParaRPr lang="en-US" sz="2000" b="0" i="0" u="none" strike="noStrike" dirty="0">
              <a:solidFill>
                <a:srgbClr val="212121"/>
              </a:solidFill>
              <a:effectLst/>
              <a:latin typeface="Aptos" panose="020B0004020202020204" pitchFamily="34" charset="0"/>
            </a:endParaRPr>
          </a:p>
          <a:p>
            <a:pPr marL="342900" indent="-342900" algn="l">
              <a:buFont typeface="+mj-lt"/>
              <a:buAutoNum type="arabicPeriod"/>
            </a:pPr>
            <a:r>
              <a:rPr lang="en-US" sz="2000" b="0" i="0" u="none" strike="noStrike" dirty="0">
                <a:solidFill>
                  <a:srgbClr val="212121"/>
                </a:solidFill>
                <a:effectLst/>
                <a:latin typeface="Avenir Light" panose="020B0402020203020204" pitchFamily="34" charset="77"/>
              </a:rPr>
              <a:t>Addressing historical </a:t>
            </a:r>
            <a:r>
              <a:rPr lang="en-US" sz="2000" b="1" i="0" u="none" strike="noStrike" dirty="0">
                <a:solidFill>
                  <a:schemeClr val="accent2">
                    <a:lumMod val="75000"/>
                  </a:schemeClr>
                </a:solidFill>
                <a:effectLst/>
                <a:latin typeface="Avenir Light" panose="020B0402020203020204" pitchFamily="34" charset="77"/>
              </a:rPr>
              <a:t>injustices</a:t>
            </a:r>
            <a:r>
              <a:rPr lang="en-US" sz="2000" b="0" i="0" u="none" strike="noStrike" dirty="0">
                <a:solidFill>
                  <a:srgbClr val="212121"/>
                </a:solidFill>
                <a:effectLst/>
                <a:latin typeface="Avenir Light" panose="020B0402020203020204" pitchFamily="34" charset="77"/>
              </a:rPr>
              <a:t> and community </a:t>
            </a:r>
            <a:r>
              <a:rPr lang="en-US" sz="2000" b="1" i="0" u="none" strike="noStrike" dirty="0">
                <a:solidFill>
                  <a:schemeClr val="accent2">
                    <a:lumMod val="75000"/>
                  </a:schemeClr>
                </a:solidFill>
                <a:effectLst/>
                <a:latin typeface="Avenir Light" panose="020B0402020203020204" pitchFamily="34" charset="77"/>
              </a:rPr>
              <a:t>distrust</a:t>
            </a:r>
            <a:r>
              <a:rPr lang="en-US" sz="2000" b="0" i="0" u="none" strike="noStrike" dirty="0">
                <a:solidFill>
                  <a:srgbClr val="212121"/>
                </a:solidFill>
                <a:effectLst/>
                <a:latin typeface="Avenir Light" panose="020B0402020203020204" pitchFamily="34" charset="77"/>
              </a:rPr>
              <a:t> in impact assessments</a:t>
            </a:r>
            <a:endParaRPr lang="en-US" sz="2000" b="0" i="0" u="none" strike="noStrike" dirty="0">
              <a:solidFill>
                <a:srgbClr val="212121"/>
              </a:solidFill>
              <a:effectLst/>
              <a:latin typeface="Aptos" panose="020B0004020202020204" pitchFamily="34" charset="0"/>
            </a:endParaRPr>
          </a:p>
          <a:p>
            <a:pPr marL="342900" indent="-342900" algn="l">
              <a:buFont typeface="+mj-lt"/>
              <a:buAutoNum type="arabicPeriod"/>
            </a:pPr>
            <a:r>
              <a:rPr lang="en-US" sz="2000" b="0" i="0" u="none" strike="noStrike" dirty="0">
                <a:solidFill>
                  <a:srgbClr val="212121"/>
                </a:solidFill>
                <a:effectLst/>
                <a:latin typeface="Avenir Light" panose="020B0402020203020204" pitchFamily="34" charset="77"/>
              </a:rPr>
              <a:t>Psycho-social impacts on </a:t>
            </a:r>
            <a:r>
              <a:rPr lang="en-US" sz="2000" b="1" i="0" u="none" strike="noStrike" dirty="0">
                <a:solidFill>
                  <a:schemeClr val="accent2">
                    <a:lumMod val="75000"/>
                  </a:schemeClr>
                </a:solidFill>
                <a:effectLst/>
                <a:latin typeface="Avenir Light" panose="020B0402020203020204" pitchFamily="34" charset="77"/>
              </a:rPr>
              <a:t>indigenous</a:t>
            </a:r>
            <a:r>
              <a:rPr lang="en-US" sz="2000" b="0" i="0" u="none" strike="noStrike" dirty="0">
                <a:solidFill>
                  <a:schemeClr val="accent2">
                    <a:lumMod val="75000"/>
                  </a:schemeClr>
                </a:solidFill>
                <a:effectLst/>
                <a:latin typeface="Avenir Light" panose="020B0402020203020204" pitchFamily="34" charset="77"/>
              </a:rPr>
              <a:t> </a:t>
            </a:r>
            <a:r>
              <a:rPr lang="en-US" sz="2000" b="1" i="0" u="none" strike="noStrike" dirty="0">
                <a:solidFill>
                  <a:schemeClr val="accent2">
                    <a:lumMod val="75000"/>
                  </a:schemeClr>
                </a:solidFill>
                <a:effectLst/>
                <a:latin typeface="Avenir Light" panose="020B0402020203020204" pitchFamily="34" charset="77"/>
              </a:rPr>
              <a:t>communities</a:t>
            </a:r>
            <a:r>
              <a:rPr lang="en-US" sz="2000" b="0" i="0" u="none" strike="noStrike" dirty="0">
                <a:solidFill>
                  <a:schemeClr val="accent2">
                    <a:lumMod val="75000"/>
                  </a:schemeClr>
                </a:solidFill>
                <a:effectLst/>
                <a:latin typeface="Avenir Light" panose="020B0402020203020204" pitchFamily="34" charset="77"/>
              </a:rPr>
              <a:t> </a:t>
            </a:r>
            <a:r>
              <a:rPr lang="en-US" sz="2000" b="0" i="0" u="none" strike="noStrike" dirty="0">
                <a:solidFill>
                  <a:srgbClr val="212121"/>
                </a:solidFill>
                <a:effectLst/>
                <a:latin typeface="Avenir Light" panose="020B0402020203020204" pitchFamily="34" charset="77"/>
              </a:rPr>
              <a:t>and traditional populations</a:t>
            </a:r>
            <a:endParaRPr lang="en-US" sz="2000" b="0" i="0" u="none" strike="noStrike" dirty="0">
              <a:solidFill>
                <a:srgbClr val="212121"/>
              </a:solidFill>
              <a:effectLst/>
              <a:latin typeface="Aptos" panose="020B0004020202020204" pitchFamily="34" charset="0"/>
            </a:endParaRPr>
          </a:p>
          <a:p>
            <a:pPr marL="342900" indent="-342900" algn="l">
              <a:buFont typeface="+mj-lt"/>
              <a:buAutoNum type="arabicPeriod"/>
            </a:pPr>
            <a:r>
              <a:rPr lang="en-US" sz="2000" b="1" i="0" u="none" strike="noStrike" dirty="0">
                <a:solidFill>
                  <a:schemeClr val="accent2">
                    <a:lumMod val="75000"/>
                  </a:schemeClr>
                </a:solidFill>
                <a:effectLst/>
                <a:latin typeface="Avenir Light" panose="020B0402020203020204" pitchFamily="34" charset="77"/>
              </a:rPr>
              <a:t>Mitigation</a:t>
            </a:r>
            <a:r>
              <a:rPr lang="en-US" sz="2000" b="0" i="0" u="none" strike="noStrike" dirty="0">
                <a:solidFill>
                  <a:srgbClr val="212121"/>
                </a:solidFill>
                <a:effectLst/>
                <a:latin typeface="Avenir Light" panose="020B0402020203020204" pitchFamily="34" charset="77"/>
              </a:rPr>
              <a:t> measures and management of psycho-social impacts</a:t>
            </a:r>
            <a:endParaRPr lang="en-US" sz="2000" b="0" i="0" u="none" strike="noStrike" dirty="0">
              <a:solidFill>
                <a:srgbClr val="212121"/>
              </a:solidFill>
              <a:effectLst/>
              <a:latin typeface="Aptos" panose="020B0004020202020204" pitchFamily="34" charset="0"/>
            </a:endParaRPr>
          </a:p>
          <a:p>
            <a:pPr marL="342900" indent="-342900" algn="l">
              <a:buFont typeface="+mj-lt"/>
              <a:buAutoNum type="arabicPeriod"/>
            </a:pPr>
            <a:r>
              <a:rPr lang="en-US" sz="2000" b="0" i="0" u="none" strike="noStrike" dirty="0">
                <a:solidFill>
                  <a:srgbClr val="212121"/>
                </a:solidFill>
                <a:effectLst/>
                <a:latin typeface="Avenir Light" panose="020B0402020203020204" pitchFamily="34" charset="77"/>
              </a:rPr>
              <a:t>Psycho-social impacts in specific </a:t>
            </a:r>
            <a:r>
              <a:rPr lang="en-US" sz="2000" b="1" i="0" u="none" strike="noStrike" dirty="0">
                <a:solidFill>
                  <a:schemeClr val="accent2">
                    <a:lumMod val="75000"/>
                  </a:schemeClr>
                </a:solidFill>
                <a:effectLst/>
                <a:latin typeface="Avenir Light" panose="020B0402020203020204" pitchFamily="34" charset="77"/>
              </a:rPr>
              <a:t>contexts</a:t>
            </a:r>
            <a:r>
              <a:rPr lang="en-US" sz="2000" b="0" i="0" u="none" strike="noStrike" dirty="0">
                <a:solidFill>
                  <a:srgbClr val="212121"/>
                </a:solidFill>
                <a:effectLst/>
                <a:latin typeface="Avenir Light" panose="020B0402020203020204" pitchFamily="34" charset="77"/>
              </a:rPr>
              <a:t> (</a:t>
            </a:r>
            <a:r>
              <a:rPr lang="en-US" sz="2000" b="0" i="1" u="none" strike="noStrike" dirty="0">
                <a:solidFill>
                  <a:srgbClr val="212121"/>
                </a:solidFill>
                <a:effectLst/>
                <a:latin typeface="Avenir Light" panose="020B0402020203020204" pitchFamily="34" charset="77"/>
              </a:rPr>
              <a:t>e.g</a:t>
            </a:r>
            <a:r>
              <a:rPr lang="en-US" sz="2000" b="0" i="0" u="none" strike="noStrike" dirty="0">
                <a:solidFill>
                  <a:srgbClr val="212121"/>
                </a:solidFill>
                <a:effectLst/>
                <a:latin typeface="Avenir Light" panose="020B0402020203020204" pitchFamily="34" charset="77"/>
              </a:rPr>
              <a:t>., mining, climate change, workplace)</a:t>
            </a:r>
            <a:endParaRPr lang="en-US" sz="2000" b="0" i="0" u="none" strike="noStrike" dirty="0">
              <a:solidFill>
                <a:srgbClr val="212121"/>
              </a:solidFill>
              <a:effectLst/>
              <a:latin typeface="Aptos" panose="020B0004020202020204" pitchFamily="34" charset="0"/>
            </a:endParaRPr>
          </a:p>
          <a:p>
            <a:pPr marL="342900" indent="-342900" algn="l">
              <a:buFont typeface="+mj-lt"/>
              <a:buAutoNum type="arabicPeriod"/>
            </a:pPr>
            <a:r>
              <a:rPr lang="en-US" sz="2000" b="0" i="0" u="none" strike="noStrike" dirty="0">
                <a:solidFill>
                  <a:srgbClr val="212121"/>
                </a:solidFill>
                <a:effectLst/>
                <a:latin typeface="Avenir Light" panose="020B0402020203020204" pitchFamily="34" charset="77"/>
              </a:rPr>
              <a:t>Best practices and emerging </a:t>
            </a:r>
            <a:r>
              <a:rPr lang="en-US" sz="2000" b="1" i="0" u="none" strike="noStrike" dirty="0">
                <a:solidFill>
                  <a:schemeClr val="accent2">
                    <a:lumMod val="75000"/>
                  </a:schemeClr>
                </a:solidFill>
                <a:effectLst/>
                <a:latin typeface="Avenir Light" panose="020B0402020203020204" pitchFamily="34" charset="77"/>
              </a:rPr>
              <a:t>trends</a:t>
            </a:r>
            <a:r>
              <a:rPr lang="en-US" sz="2000" b="0" i="0" u="none" strike="noStrike" dirty="0">
                <a:solidFill>
                  <a:srgbClr val="212121"/>
                </a:solidFill>
                <a:effectLst/>
                <a:latin typeface="Avenir Light" panose="020B0402020203020204" pitchFamily="34" charset="77"/>
              </a:rPr>
              <a:t> in PSIA</a:t>
            </a:r>
            <a:endParaRPr lang="en-US" sz="2000" b="0" i="0" u="none" strike="noStrike" dirty="0">
              <a:solidFill>
                <a:srgbClr val="212121"/>
              </a:solidFill>
              <a:effectLst/>
              <a:latin typeface="Aptos" panose="020B0004020202020204" pitchFamily="34" charset="0"/>
            </a:endParaRPr>
          </a:p>
        </p:txBody>
      </p:sp>
      <p:pic>
        <p:nvPicPr>
          <p:cNvPr id="4" name="Picture 3">
            <a:extLst>
              <a:ext uri="{FF2B5EF4-FFF2-40B4-BE49-F238E27FC236}">
                <a16:creationId xmlns:a16="http://schemas.microsoft.com/office/drawing/2014/main" id="{536A5997-EC61-4585-2449-5143F32E1FA0}"/>
              </a:ext>
            </a:extLst>
          </p:cNvPr>
          <p:cNvPicPr>
            <a:picLocks noChangeAspect="1"/>
          </p:cNvPicPr>
          <p:nvPr/>
        </p:nvPicPr>
        <p:blipFill>
          <a:blip r:embed="rId2">
            <a:alphaModFix amt="25000"/>
          </a:blip>
          <a:stretch>
            <a:fillRect/>
          </a:stretch>
        </p:blipFill>
        <p:spPr>
          <a:xfrm>
            <a:off x="0" y="5118539"/>
            <a:ext cx="12192000" cy="1739462"/>
          </a:xfrm>
          <a:prstGeom prst="rect">
            <a:avLst/>
          </a:prstGeom>
        </p:spPr>
      </p:pic>
      <p:pic>
        <p:nvPicPr>
          <p:cNvPr id="38" name="Picture 37" descr="Children playing with parents">
            <a:extLst>
              <a:ext uri="{FF2B5EF4-FFF2-40B4-BE49-F238E27FC236}">
                <a16:creationId xmlns:a16="http://schemas.microsoft.com/office/drawing/2014/main" id="{7862A6D8-7E70-193C-265F-29632641C629}"/>
              </a:ext>
            </a:extLst>
          </p:cNvPr>
          <p:cNvPicPr>
            <a:picLocks noChangeAspect="1"/>
          </p:cNvPicPr>
          <p:nvPr/>
        </p:nvPicPr>
        <p:blipFill>
          <a:blip r:embed="rId3">
            <a:alphaModFix amt="65000"/>
          </a:blip>
          <a:stretch>
            <a:fillRect/>
          </a:stretch>
        </p:blipFill>
        <p:spPr>
          <a:xfrm>
            <a:off x="8492836" y="4406178"/>
            <a:ext cx="3699164" cy="2466109"/>
          </a:xfrm>
          <a:prstGeom prst="rect">
            <a:avLst/>
          </a:prstGeom>
        </p:spPr>
      </p:pic>
    </p:spTree>
    <p:extLst>
      <p:ext uri="{BB962C8B-B14F-4D97-AF65-F5344CB8AC3E}">
        <p14:creationId xmlns:p14="http://schemas.microsoft.com/office/powerpoint/2010/main" val="2997051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1B9853-D8E6-A47D-DD46-587120FF18DF}"/>
              </a:ext>
            </a:extLst>
          </p:cNvPr>
          <p:cNvPicPr>
            <a:picLocks noChangeAspect="1"/>
          </p:cNvPicPr>
          <p:nvPr/>
        </p:nvPicPr>
        <p:blipFill>
          <a:blip r:embed="rId3">
            <a:alphaModFix amt="25000"/>
          </a:blip>
          <a:stretch>
            <a:fillRect/>
          </a:stretch>
        </p:blipFill>
        <p:spPr>
          <a:xfrm>
            <a:off x="0" y="6104237"/>
            <a:ext cx="12192000" cy="753763"/>
          </a:xfrm>
          <a:prstGeom prst="rect">
            <a:avLst/>
          </a:prstGeom>
        </p:spPr>
      </p:pic>
      <p:sp>
        <p:nvSpPr>
          <p:cNvPr id="139" name="Oval"/>
          <p:cNvSpPr/>
          <p:nvPr/>
        </p:nvSpPr>
        <p:spPr>
          <a:xfrm>
            <a:off x="2566810" y="2470782"/>
            <a:ext cx="6352360" cy="3454051"/>
          </a:xfrm>
          <a:prstGeom prst="ellipse">
            <a:avLst/>
          </a:prstGeom>
          <a:ln w="25400">
            <a:solidFill>
              <a:srgbClr val="7AD4FB"/>
            </a:solidFill>
            <a:miter lim="400000"/>
          </a:ln>
        </p:spPr>
        <p:txBody>
          <a:bodyPr lIns="35719" tIns="35719" rIns="35719" bIns="35719" anchor="ctr"/>
          <a:lstStyle/>
          <a:p>
            <a:pPr>
              <a:defRPr sz="2400" cap="all" spc="384">
                <a:latin typeface="Avenir Medium"/>
                <a:ea typeface="Avenir Medium"/>
                <a:cs typeface="Avenir Medium"/>
                <a:sym typeface="Avenir Medium"/>
              </a:defRPr>
            </a:pPr>
            <a:endParaRPr sz="1687"/>
          </a:p>
        </p:txBody>
      </p:sp>
      <p:sp>
        <p:nvSpPr>
          <p:cNvPr id="140" name="Oval"/>
          <p:cNvSpPr/>
          <p:nvPr/>
        </p:nvSpPr>
        <p:spPr>
          <a:xfrm rot="536786">
            <a:off x="2837045" y="2324899"/>
            <a:ext cx="6517911" cy="3553326"/>
          </a:xfrm>
          <a:prstGeom prst="ellipse">
            <a:avLst/>
          </a:prstGeom>
          <a:ln w="25400">
            <a:solidFill>
              <a:srgbClr val="7AD4FB"/>
            </a:solidFill>
            <a:miter lim="400000"/>
          </a:ln>
        </p:spPr>
        <p:txBody>
          <a:bodyPr lIns="35719" tIns="35719" rIns="35719" bIns="35719" anchor="ctr"/>
          <a:lstStyle/>
          <a:p>
            <a:pPr>
              <a:defRPr sz="2400" cap="all" spc="384">
                <a:latin typeface="Avenir Medium"/>
                <a:ea typeface="Avenir Medium"/>
                <a:cs typeface="Avenir Medium"/>
                <a:sym typeface="Avenir Medium"/>
              </a:defRPr>
            </a:pPr>
            <a:endParaRPr sz="1687"/>
          </a:p>
        </p:txBody>
      </p:sp>
      <p:sp>
        <p:nvSpPr>
          <p:cNvPr id="141" name="Oval"/>
          <p:cNvSpPr/>
          <p:nvPr/>
        </p:nvSpPr>
        <p:spPr>
          <a:xfrm rot="21336271">
            <a:off x="2926341" y="2414195"/>
            <a:ext cx="6517911" cy="3553326"/>
          </a:xfrm>
          <a:prstGeom prst="ellipse">
            <a:avLst/>
          </a:prstGeom>
          <a:ln w="25400">
            <a:solidFill>
              <a:srgbClr val="7AD4FB"/>
            </a:solidFill>
            <a:miter lim="400000"/>
          </a:ln>
        </p:spPr>
        <p:txBody>
          <a:bodyPr lIns="35719" tIns="35719" rIns="35719" bIns="35719" anchor="ctr"/>
          <a:lstStyle/>
          <a:p>
            <a:pPr>
              <a:defRPr sz="2400" cap="all" spc="384">
                <a:latin typeface="Avenir Medium"/>
                <a:ea typeface="Avenir Medium"/>
                <a:cs typeface="Avenir Medium"/>
                <a:sym typeface="Avenir Medium"/>
              </a:defRPr>
            </a:pPr>
            <a:endParaRPr sz="1687"/>
          </a:p>
        </p:txBody>
      </p:sp>
      <p:pic>
        <p:nvPicPr>
          <p:cNvPr id="142" name="Unknown-4.jpeg" descr="Unknown-4.jpeg"/>
          <p:cNvPicPr>
            <a:picLocks noChangeAspect="1"/>
          </p:cNvPicPr>
          <p:nvPr/>
        </p:nvPicPr>
        <p:blipFill>
          <a:blip r:embed="rId4"/>
          <a:srcRect l="4190" t="5370" r="14107" b="12927"/>
          <a:stretch>
            <a:fillRect/>
          </a:stretch>
        </p:blipFill>
        <p:spPr>
          <a:xfrm>
            <a:off x="7697331" y="4624552"/>
            <a:ext cx="1421200" cy="1421201"/>
          </a:xfrm>
          <a:custGeom>
            <a:avLst/>
            <a:gdLst/>
            <a:ahLst/>
            <a:cxnLst>
              <a:cxn ang="0">
                <a:pos x="wd2" y="hd2"/>
              </a:cxn>
              <a:cxn ang="5400000">
                <a:pos x="wd2" y="hd2"/>
              </a:cxn>
              <a:cxn ang="10800000">
                <a:pos x="wd2" y="hd2"/>
              </a:cxn>
              <a:cxn ang="16200000">
                <a:pos x="wd2" y="hd2"/>
              </a:cxn>
            </a:cxnLst>
            <a:rect l="0" t="0" r="r" b="b"/>
            <a:pathLst>
              <a:path w="21599" h="21599" extrusionOk="0">
                <a:moveTo>
                  <a:pt x="4953" y="0"/>
                </a:moveTo>
                <a:cubicBezTo>
                  <a:pt x="3499" y="0"/>
                  <a:pt x="2627" y="-1"/>
                  <a:pt x="2046" y="242"/>
                </a:cubicBezTo>
                <a:cubicBezTo>
                  <a:pt x="1208" y="547"/>
                  <a:pt x="547" y="1208"/>
                  <a:pt x="242" y="2046"/>
                </a:cubicBezTo>
                <a:cubicBezTo>
                  <a:pt x="-1" y="2627"/>
                  <a:pt x="0" y="3499"/>
                  <a:pt x="0" y="4953"/>
                </a:cubicBezTo>
                <a:lnTo>
                  <a:pt x="0" y="16647"/>
                </a:lnTo>
                <a:cubicBezTo>
                  <a:pt x="0" y="18100"/>
                  <a:pt x="-1" y="18972"/>
                  <a:pt x="242" y="19554"/>
                </a:cubicBezTo>
                <a:cubicBezTo>
                  <a:pt x="547" y="20392"/>
                  <a:pt x="1208" y="21049"/>
                  <a:pt x="2046" y="21355"/>
                </a:cubicBezTo>
                <a:cubicBezTo>
                  <a:pt x="2627" y="21597"/>
                  <a:pt x="3499" y="21599"/>
                  <a:pt x="4953" y="21599"/>
                </a:cubicBezTo>
                <a:lnTo>
                  <a:pt x="16647" y="21599"/>
                </a:lnTo>
                <a:cubicBezTo>
                  <a:pt x="18100" y="21599"/>
                  <a:pt x="18972" y="21597"/>
                  <a:pt x="19554" y="21355"/>
                </a:cubicBezTo>
                <a:cubicBezTo>
                  <a:pt x="20392" y="21049"/>
                  <a:pt x="21049" y="20392"/>
                  <a:pt x="21355" y="19554"/>
                </a:cubicBezTo>
                <a:cubicBezTo>
                  <a:pt x="21597" y="18972"/>
                  <a:pt x="21599" y="18100"/>
                  <a:pt x="21599" y="16647"/>
                </a:cubicBezTo>
                <a:lnTo>
                  <a:pt x="21599" y="4953"/>
                </a:lnTo>
                <a:cubicBezTo>
                  <a:pt x="21599" y="3499"/>
                  <a:pt x="21597" y="2627"/>
                  <a:pt x="21355" y="2046"/>
                </a:cubicBezTo>
                <a:cubicBezTo>
                  <a:pt x="21049" y="1208"/>
                  <a:pt x="20392" y="547"/>
                  <a:pt x="19554" y="242"/>
                </a:cubicBezTo>
                <a:cubicBezTo>
                  <a:pt x="18972" y="-1"/>
                  <a:pt x="18100" y="0"/>
                  <a:pt x="16647" y="0"/>
                </a:cubicBezTo>
                <a:lnTo>
                  <a:pt x="4953" y="0"/>
                </a:lnTo>
                <a:close/>
              </a:path>
            </a:pathLst>
          </a:custGeom>
          <a:ln w="12700">
            <a:miter lim="400000"/>
          </a:ln>
        </p:spPr>
      </p:pic>
      <p:pic>
        <p:nvPicPr>
          <p:cNvPr id="143" name="Unknown-2.jpeg" descr="Unknown-2.jpeg"/>
          <p:cNvPicPr>
            <a:picLocks noChangeAspect="1"/>
          </p:cNvPicPr>
          <p:nvPr/>
        </p:nvPicPr>
        <p:blipFill>
          <a:blip r:embed="rId5"/>
          <a:srcRect l="11788" t="819" r="11788" b="22757"/>
          <a:stretch>
            <a:fillRect/>
          </a:stretch>
        </p:blipFill>
        <p:spPr>
          <a:xfrm>
            <a:off x="3674593" y="4688677"/>
            <a:ext cx="1523386" cy="1523386"/>
          </a:xfrm>
          <a:custGeom>
            <a:avLst/>
            <a:gdLst/>
            <a:ahLst/>
            <a:cxnLst>
              <a:cxn ang="0">
                <a:pos x="wd2" y="hd2"/>
              </a:cxn>
              <a:cxn ang="5400000">
                <a:pos x="wd2" y="hd2"/>
              </a:cxn>
              <a:cxn ang="10800000">
                <a:pos x="wd2" y="hd2"/>
              </a:cxn>
              <a:cxn ang="16200000">
                <a:pos x="wd2" y="hd2"/>
              </a:cxn>
            </a:cxnLst>
            <a:rect l="0" t="0" r="r" b="b"/>
            <a:pathLst>
              <a:path w="21598" h="21598" extrusionOk="0">
                <a:moveTo>
                  <a:pt x="4951" y="0"/>
                </a:moveTo>
                <a:cubicBezTo>
                  <a:pt x="3498" y="0"/>
                  <a:pt x="2627" y="-1"/>
                  <a:pt x="2046" y="242"/>
                </a:cubicBezTo>
                <a:cubicBezTo>
                  <a:pt x="1208" y="547"/>
                  <a:pt x="547" y="1208"/>
                  <a:pt x="242" y="2046"/>
                </a:cubicBezTo>
                <a:cubicBezTo>
                  <a:pt x="-1" y="2627"/>
                  <a:pt x="0" y="3498"/>
                  <a:pt x="0" y="4951"/>
                </a:cubicBezTo>
                <a:lnTo>
                  <a:pt x="0" y="16647"/>
                </a:lnTo>
                <a:cubicBezTo>
                  <a:pt x="0" y="18100"/>
                  <a:pt x="-1" y="18971"/>
                  <a:pt x="242" y="19552"/>
                </a:cubicBezTo>
                <a:cubicBezTo>
                  <a:pt x="547" y="20390"/>
                  <a:pt x="1208" y="21051"/>
                  <a:pt x="2046" y="21356"/>
                </a:cubicBezTo>
                <a:cubicBezTo>
                  <a:pt x="2627" y="21599"/>
                  <a:pt x="3498" y="21598"/>
                  <a:pt x="4951" y="21598"/>
                </a:cubicBezTo>
                <a:lnTo>
                  <a:pt x="16647" y="21598"/>
                </a:lnTo>
                <a:cubicBezTo>
                  <a:pt x="18100" y="21598"/>
                  <a:pt x="18971" y="21599"/>
                  <a:pt x="19552" y="21356"/>
                </a:cubicBezTo>
                <a:cubicBezTo>
                  <a:pt x="20390" y="21051"/>
                  <a:pt x="21051" y="20390"/>
                  <a:pt x="21356" y="19552"/>
                </a:cubicBezTo>
                <a:cubicBezTo>
                  <a:pt x="21599" y="18971"/>
                  <a:pt x="21598" y="18100"/>
                  <a:pt x="21598" y="16647"/>
                </a:cubicBezTo>
                <a:lnTo>
                  <a:pt x="21598" y="4951"/>
                </a:lnTo>
                <a:cubicBezTo>
                  <a:pt x="21598" y="3498"/>
                  <a:pt x="21599" y="2627"/>
                  <a:pt x="21356" y="2046"/>
                </a:cubicBezTo>
                <a:cubicBezTo>
                  <a:pt x="21051" y="1208"/>
                  <a:pt x="20390" y="547"/>
                  <a:pt x="19552" y="242"/>
                </a:cubicBezTo>
                <a:cubicBezTo>
                  <a:pt x="18971" y="-1"/>
                  <a:pt x="18100" y="0"/>
                  <a:pt x="16647" y="0"/>
                </a:cubicBezTo>
                <a:lnTo>
                  <a:pt x="4951" y="0"/>
                </a:lnTo>
                <a:close/>
              </a:path>
            </a:pathLst>
          </a:custGeom>
          <a:ln w="12700">
            <a:miter lim="400000"/>
          </a:ln>
        </p:spPr>
      </p:pic>
      <p:pic>
        <p:nvPicPr>
          <p:cNvPr id="144" name="Unknown-3.jpeg" descr="Unknown-3.jpeg"/>
          <p:cNvPicPr>
            <a:picLocks noChangeAspect="1"/>
          </p:cNvPicPr>
          <p:nvPr/>
        </p:nvPicPr>
        <p:blipFill>
          <a:blip r:embed="rId6"/>
          <a:srcRect l="15702" t="2" b="15130"/>
          <a:stretch>
            <a:fillRect/>
          </a:stretch>
        </p:blipFill>
        <p:spPr>
          <a:xfrm>
            <a:off x="6217657" y="1353393"/>
            <a:ext cx="1521930" cy="1532201"/>
          </a:xfrm>
          <a:custGeom>
            <a:avLst/>
            <a:gdLst/>
            <a:ahLst/>
            <a:cxnLst>
              <a:cxn ang="0">
                <a:pos x="wd2" y="hd2"/>
              </a:cxn>
              <a:cxn ang="5400000">
                <a:pos x="wd2" y="hd2"/>
              </a:cxn>
              <a:cxn ang="10800000">
                <a:pos x="wd2" y="hd2"/>
              </a:cxn>
              <a:cxn ang="16200000">
                <a:pos x="wd2" y="hd2"/>
              </a:cxn>
            </a:cxnLst>
            <a:rect l="0" t="0" r="r" b="b"/>
            <a:pathLst>
              <a:path w="21599" h="21599" extrusionOk="0">
                <a:moveTo>
                  <a:pt x="3197" y="0"/>
                </a:moveTo>
                <a:cubicBezTo>
                  <a:pt x="2721" y="30"/>
                  <a:pt x="2355" y="91"/>
                  <a:pt x="2062" y="212"/>
                </a:cubicBezTo>
                <a:cubicBezTo>
                  <a:pt x="1217" y="518"/>
                  <a:pt x="551" y="1180"/>
                  <a:pt x="244" y="2019"/>
                </a:cubicBezTo>
                <a:cubicBezTo>
                  <a:pt x="-1" y="2601"/>
                  <a:pt x="0" y="3473"/>
                  <a:pt x="0" y="4929"/>
                </a:cubicBezTo>
                <a:lnTo>
                  <a:pt x="0" y="16641"/>
                </a:lnTo>
                <a:cubicBezTo>
                  <a:pt x="0" y="18096"/>
                  <a:pt x="-1" y="18968"/>
                  <a:pt x="244" y="19551"/>
                </a:cubicBezTo>
                <a:cubicBezTo>
                  <a:pt x="551" y="20390"/>
                  <a:pt x="1217" y="21052"/>
                  <a:pt x="2062" y="21357"/>
                </a:cubicBezTo>
                <a:cubicBezTo>
                  <a:pt x="2648" y="21600"/>
                  <a:pt x="3527" y="21599"/>
                  <a:pt x="4992" y="21599"/>
                </a:cubicBezTo>
                <a:lnTo>
                  <a:pt x="16782" y="21599"/>
                </a:lnTo>
                <a:cubicBezTo>
                  <a:pt x="18247" y="21599"/>
                  <a:pt x="19125" y="21600"/>
                  <a:pt x="19711" y="21357"/>
                </a:cubicBezTo>
                <a:cubicBezTo>
                  <a:pt x="20556" y="21052"/>
                  <a:pt x="21222" y="20390"/>
                  <a:pt x="21530" y="19551"/>
                </a:cubicBezTo>
                <a:cubicBezTo>
                  <a:pt x="21560" y="19480"/>
                  <a:pt x="21576" y="19389"/>
                  <a:pt x="21599" y="19308"/>
                </a:cubicBezTo>
                <a:lnTo>
                  <a:pt x="21599" y="2261"/>
                </a:lnTo>
                <a:cubicBezTo>
                  <a:pt x="21576" y="2181"/>
                  <a:pt x="21560" y="2090"/>
                  <a:pt x="21530" y="2019"/>
                </a:cubicBezTo>
                <a:cubicBezTo>
                  <a:pt x="21222" y="1180"/>
                  <a:pt x="20556" y="518"/>
                  <a:pt x="19711" y="212"/>
                </a:cubicBezTo>
                <a:cubicBezTo>
                  <a:pt x="19418" y="91"/>
                  <a:pt x="19052" y="30"/>
                  <a:pt x="18576" y="0"/>
                </a:cubicBezTo>
                <a:lnTo>
                  <a:pt x="3197" y="0"/>
                </a:lnTo>
                <a:close/>
              </a:path>
            </a:pathLst>
          </a:custGeom>
          <a:ln w="12700">
            <a:miter lim="400000"/>
          </a:ln>
        </p:spPr>
      </p:pic>
      <p:pic>
        <p:nvPicPr>
          <p:cNvPr id="145" name="Unknown.jpeg" descr="Unknown.jpeg"/>
          <p:cNvPicPr>
            <a:picLocks noChangeAspect="1"/>
          </p:cNvPicPr>
          <p:nvPr/>
        </p:nvPicPr>
        <p:blipFill>
          <a:blip r:embed="rId7"/>
          <a:srcRect t="1576" b="14064"/>
          <a:stretch>
            <a:fillRect/>
          </a:stretch>
        </p:blipFill>
        <p:spPr>
          <a:xfrm>
            <a:off x="5740047" y="4826129"/>
            <a:ext cx="1521930" cy="1537284"/>
          </a:xfrm>
          <a:custGeom>
            <a:avLst/>
            <a:gdLst/>
            <a:ahLst/>
            <a:cxnLst>
              <a:cxn ang="0">
                <a:pos x="wd2" y="hd2"/>
              </a:cxn>
              <a:cxn ang="5400000">
                <a:pos x="wd2" y="hd2"/>
              </a:cxn>
              <a:cxn ang="10800000">
                <a:pos x="wd2" y="hd2"/>
              </a:cxn>
              <a:cxn ang="16200000">
                <a:pos x="wd2" y="hd2"/>
              </a:cxn>
            </a:cxnLst>
            <a:rect l="0" t="0" r="r" b="b"/>
            <a:pathLst>
              <a:path w="21600" h="21598" extrusionOk="0">
                <a:moveTo>
                  <a:pt x="4893" y="0"/>
                </a:moveTo>
                <a:cubicBezTo>
                  <a:pt x="3425" y="0"/>
                  <a:pt x="2545" y="-1"/>
                  <a:pt x="1958" y="242"/>
                </a:cubicBezTo>
                <a:cubicBezTo>
                  <a:pt x="1111" y="547"/>
                  <a:pt x="444" y="1208"/>
                  <a:pt x="136" y="2046"/>
                </a:cubicBezTo>
                <a:cubicBezTo>
                  <a:pt x="77" y="2185"/>
                  <a:pt x="34" y="2344"/>
                  <a:pt x="0" y="2520"/>
                </a:cubicBezTo>
                <a:lnTo>
                  <a:pt x="0" y="19078"/>
                </a:lnTo>
                <a:cubicBezTo>
                  <a:pt x="34" y="19254"/>
                  <a:pt x="77" y="19413"/>
                  <a:pt x="136" y="19552"/>
                </a:cubicBezTo>
                <a:cubicBezTo>
                  <a:pt x="444" y="20390"/>
                  <a:pt x="1111" y="21051"/>
                  <a:pt x="1958" y="21356"/>
                </a:cubicBezTo>
                <a:cubicBezTo>
                  <a:pt x="2545" y="21599"/>
                  <a:pt x="3425" y="21598"/>
                  <a:pt x="4893" y="21598"/>
                </a:cubicBezTo>
                <a:lnTo>
                  <a:pt x="16707" y="21598"/>
                </a:lnTo>
                <a:cubicBezTo>
                  <a:pt x="18175" y="21598"/>
                  <a:pt x="19055" y="21599"/>
                  <a:pt x="19642" y="21356"/>
                </a:cubicBezTo>
                <a:cubicBezTo>
                  <a:pt x="20489" y="21051"/>
                  <a:pt x="21156" y="20390"/>
                  <a:pt x="21464" y="19552"/>
                </a:cubicBezTo>
                <a:cubicBezTo>
                  <a:pt x="21523" y="19413"/>
                  <a:pt x="21566" y="19254"/>
                  <a:pt x="21600" y="19078"/>
                </a:cubicBezTo>
                <a:lnTo>
                  <a:pt x="21600" y="2520"/>
                </a:lnTo>
                <a:cubicBezTo>
                  <a:pt x="21566" y="2344"/>
                  <a:pt x="21523" y="2185"/>
                  <a:pt x="21464" y="2046"/>
                </a:cubicBezTo>
                <a:cubicBezTo>
                  <a:pt x="21156" y="1208"/>
                  <a:pt x="20489" y="547"/>
                  <a:pt x="19642" y="242"/>
                </a:cubicBezTo>
                <a:cubicBezTo>
                  <a:pt x="19055" y="-1"/>
                  <a:pt x="18175" y="0"/>
                  <a:pt x="16707" y="0"/>
                </a:cubicBezTo>
                <a:lnTo>
                  <a:pt x="4893" y="0"/>
                </a:lnTo>
                <a:close/>
              </a:path>
            </a:pathLst>
          </a:custGeom>
          <a:ln w="12700">
            <a:miter lim="400000"/>
          </a:ln>
        </p:spPr>
      </p:pic>
      <p:pic>
        <p:nvPicPr>
          <p:cNvPr id="146" name="Unknown-1.jpeg" descr="Unknown-1.jpeg"/>
          <p:cNvPicPr>
            <a:picLocks noChangeAspect="1"/>
          </p:cNvPicPr>
          <p:nvPr/>
        </p:nvPicPr>
        <p:blipFill>
          <a:blip r:embed="rId8"/>
          <a:srcRect l="6796" t="6796" r="6796" b="6796"/>
          <a:stretch>
            <a:fillRect/>
          </a:stretch>
        </p:blipFill>
        <p:spPr>
          <a:xfrm>
            <a:off x="2165048" y="1726684"/>
            <a:ext cx="1529684" cy="1529684"/>
          </a:xfrm>
          <a:custGeom>
            <a:avLst/>
            <a:gdLst/>
            <a:ahLst/>
            <a:cxnLst>
              <a:cxn ang="0">
                <a:pos x="wd2" y="hd2"/>
              </a:cxn>
              <a:cxn ang="5400000">
                <a:pos x="wd2" y="hd2"/>
              </a:cxn>
              <a:cxn ang="10800000">
                <a:pos x="wd2" y="hd2"/>
              </a:cxn>
              <a:cxn ang="16200000">
                <a:pos x="wd2" y="hd2"/>
              </a:cxn>
            </a:cxnLst>
            <a:rect l="0" t="0" r="r" b="b"/>
            <a:pathLst>
              <a:path w="21598" h="21598" extrusionOk="0">
                <a:moveTo>
                  <a:pt x="4951" y="0"/>
                </a:moveTo>
                <a:cubicBezTo>
                  <a:pt x="3498" y="0"/>
                  <a:pt x="2627" y="-1"/>
                  <a:pt x="2046" y="242"/>
                </a:cubicBezTo>
                <a:cubicBezTo>
                  <a:pt x="1208" y="547"/>
                  <a:pt x="547" y="1208"/>
                  <a:pt x="242" y="2046"/>
                </a:cubicBezTo>
                <a:cubicBezTo>
                  <a:pt x="-1" y="2627"/>
                  <a:pt x="0" y="3498"/>
                  <a:pt x="0" y="4951"/>
                </a:cubicBezTo>
                <a:lnTo>
                  <a:pt x="0" y="16647"/>
                </a:lnTo>
                <a:cubicBezTo>
                  <a:pt x="0" y="18100"/>
                  <a:pt x="-1" y="18971"/>
                  <a:pt x="242" y="19552"/>
                </a:cubicBezTo>
                <a:cubicBezTo>
                  <a:pt x="547" y="20390"/>
                  <a:pt x="1208" y="21051"/>
                  <a:pt x="2046" y="21356"/>
                </a:cubicBezTo>
                <a:cubicBezTo>
                  <a:pt x="2627" y="21599"/>
                  <a:pt x="3498" y="21598"/>
                  <a:pt x="4951" y="21598"/>
                </a:cubicBezTo>
                <a:lnTo>
                  <a:pt x="16647" y="21598"/>
                </a:lnTo>
                <a:cubicBezTo>
                  <a:pt x="18100" y="21598"/>
                  <a:pt x="18971" y="21599"/>
                  <a:pt x="19552" y="21356"/>
                </a:cubicBezTo>
                <a:cubicBezTo>
                  <a:pt x="20390" y="21051"/>
                  <a:pt x="21051" y="20390"/>
                  <a:pt x="21356" y="19552"/>
                </a:cubicBezTo>
                <a:cubicBezTo>
                  <a:pt x="21599" y="18971"/>
                  <a:pt x="21598" y="18100"/>
                  <a:pt x="21598" y="16647"/>
                </a:cubicBezTo>
                <a:lnTo>
                  <a:pt x="21598" y="4951"/>
                </a:lnTo>
                <a:cubicBezTo>
                  <a:pt x="21598" y="3498"/>
                  <a:pt x="21599" y="2627"/>
                  <a:pt x="21356" y="2046"/>
                </a:cubicBezTo>
                <a:cubicBezTo>
                  <a:pt x="21051" y="1208"/>
                  <a:pt x="20390" y="547"/>
                  <a:pt x="19552" y="242"/>
                </a:cubicBezTo>
                <a:cubicBezTo>
                  <a:pt x="18971" y="-1"/>
                  <a:pt x="18100" y="0"/>
                  <a:pt x="16647" y="0"/>
                </a:cubicBezTo>
                <a:lnTo>
                  <a:pt x="4951" y="0"/>
                </a:lnTo>
                <a:close/>
              </a:path>
            </a:pathLst>
          </a:custGeom>
          <a:ln w="12700">
            <a:miter lim="400000"/>
          </a:ln>
        </p:spPr>
      </p:pic>
      <p:pic>
        <p:nvPicPr>
          <p:cNvPr id="147" name="903.jpeg" descr="903.jpeg"/>
          <p:cNvPicPr>
            <a:picLocks noChangeAspect="1"/>
          </p:cNvPicPr>
          <p:nvPr/>
        </p:nvPicPr>
        <p:blipFill>
          <a:blip r:embed="rId9"/>
          <a:srcRect l="3421" t="3421" r="3421" b="3421"/>
          <a:stretch>
            <a:fillRect/>
          </a:stretch>
        </p:blipFill>
        <p:spPr>
          <a:xfrm>
            <a:off x="1728393" y="3727612"/>
            <a:ext cx="1544438" cy="1544438"/>
          </a:xfrm>
          <a:custGeom>
            <a:avLst/>
            <a:gdLst/>
            <a:ahLst/>
            <a:cxnLst>
              <a:cxn ang="0">
                <a:pos x="wd2" y="hd2"/>
              </a:cxn>
              <a:cxn ang="5400000">
                <a:pos x="wd2" y="hd2"/>
              </a:cxn>
              <a:cxn ang="10800000">
                <a:pos x="wd2" y="hd2"/>
              </a:cxn>
              <a:cxn ang="16200000">
                <a:pos x="wd2" y="hd2"/>
              </a:cxn>
            </a:cxnLst>
            <a:rect l="0" t="0" r="r" b="b"/>
            <a:pathLst>
              <a:path w="21598" h="21598" extrusionOk="0">
                <a:moveTo>
                  <a:pt x="4951" y="0"/>
                </a:moveTo>
                <a:cubicBezTo>
                  <a:pt x="3498" y="0"/>
                  <a:pt x="2627" y="-1"/>
                  <a:pt x="2046" y="242"/>
                </a:cubicBezTo>
                <a:cubicBezTo>
                  <a:pt x="1208" y="547"/>
                  <a:pt x="547" y="1208"/>
                  <a:pt x="242" y="2046"/>
                </a:cubicBezTo>
                <a:cubicBezTo>
                  <a:pt x="-1" y="2627"/>
                  <a:pt x="0" y="3498"/>
                  <a:pt x="0" y="4951"/>
                </a:cubicBezTo>
                <a:lnTo>
                  <a:pt x="0" y="16647"/>
                </a:lnTo>
                <a:cubicBezTo>
                  <a:pt x="0" y="18100"/>
                  <a:pt x="-1" y="18971"/>
                  <a:pt x="242" y="19552"/>
                </a:cubicBezTo>
                <a:cubicBezTo>
                  <a:pt x="547" y="20390"/>
                  <a:pt x="1208" y="21051"/>
                  <a:pt x="2046" y="21356"/>
                </a:cubicBezTo>
                <a:cubicBezTo>
                  <a:pt x="2627" y="21599"/>
                  <a:pt x="3498" y="21598"/>
                  <a:pt x="4951" y="21598"/>
                </a:cubicBezTo>
                <a:lnTo>
                  <a:pt x="16647" y="21598"/>
                </a:lnTo>
                <a:cubicBezTo>
                  <a:pt x="18100" y="21598"/>
                  <a:pt x="18971" y="21599"/>
                  <a:pt x="19552" y="21356"/>
                </a:cubicBezTo>
                <a:cubicBezTo>
                  <a:pt x="20390" y="21051"/>
                  <a:pt x="21051" y="20390"/>
                  <a:pt x="21356" y="19552"/>
                </a:cubicBezTo>
                <a:cubicBezTo>
                  <a:pt x="21599" y="18971"/>
                  <a:pt x="21598" y="18100"/>
                  <a:pt x="21598" y="16647"/>
                </a:cubicBezTo>
                <a:lnTo>
                  <a:pt x="21598" y="4951"/>
                </a:lnTo>
                <a:cubicBezTo>
                  <a:pt x="21598" y="3498"/>
                  <a:pt x="21599" y="2627"/>
                  <a:pt x="21356" y="2046"/>
                </a:cubicBezTo>
                <a:cubicBezTo>
                  <a:pt x="21051" y="1208"/>
                  <a:pt x="20390" y="547"/>
                  <a:pt x="19552" y="242"/>
                </a:cubicBezTo>
                <a:cubicBezTo>
                  <a:pt x="18971" y="-1"/>
                  <a:pt x="18100" y="0"/>
                  <a:pt x="16647" y="0"/>
                </a:cubicBezTo>
                <a:lnTo>
                  <a:pt x="4951" y="0"/>
                </a:lnTo>
                <a:close/>
              </a:path>
            </a:pathLst>
          </a:custGeom>
          <a:ln w="12700">
            <a:miter lim="400000"/>
          </a:ln>
        </p:spPr>
      </p:pic>
      <p:pic>
        <p:nvPicPr>
          <p:cNvPr id="148" name="00100dPORTRAIT_00100_BURST20180523193558626_COVER.jpg" descr="00100dPORTRAIT_00100_BURST20180523193558626_COVER.jpg"/>
          <p:cNvPicPr>
            <a:picLocks noChangeAspect="1"/>
          </p:cNvPicPr>
          <p:nvPr/>
        </p:nvPicPr>
        <p:blipFill>
          <a:blip r:embed="rId10"/>
          <a:srcRect t="2383" b="22282"/>
          <a:stretch>
            <a:fillRect/>
          </a:stretch>
        </p:blipFill>
        <p:spPr>
          <a:xfrm>
            <a:off x="4130086" y="1292816"/>
            <a:ext cx="1529684" cy="1536483"/>
          </a:xfrm>
          <a:custGeom>
            <a:avLst/>
            <a:gdLst/>
            <a:ahLst/>
            <a:cxnLst>
              <a:cxn ang="0">
                <a:pos x="wd2" y="hd2"/>
              </a:cxn>
              <a:cxn ang="5400000">
                <a:pos x="wd2" y="hd2"/>
              </a:cxn>
              <a:cxn ang="10800000">
                <a:pos x="wd2" y="hd2"/>
              </a:cxn>
              <a:cxn ang="16200000">
                <a:pos x="wd2" y="hd2"/>
              </a:cxn>
            </a:cxnLst>
            <a:rect l="0" t="0" r="r" b="b"/>
            <a:pathLst>
              <a:path w="21600" h="21598" extrusionOk="0">
                <a:moveTo>
                  <a:pt x="4926" y="0"/>
                </a:moveTo>
                <a:cubicBezTo>
                  <a:pt x="3466" y="0"/>
                  <a:pt x="2591" y="-1"/>
                  <a:pt x="2007" y="242"/>
                </a:cubicBezTo>
                <a:cubicBezTo>
                  <a:pt x="1165" y="547"/>
                  <a:pt x="501" y="1208"/>
                  <a:pt x="195" y="2046"/>
                </a:cubicBezTo>
                <a:cubicBezTo>
                  <a:pt x="88" y="2300"/>
                  <a:pt x="34" y="2624"/>
                  <a:pt x="0" y="3013"/>
                </a:cubicBezTo>
                <a:lnTo>
                  <a:pt x="0" y="18585"/>
                </a:lnTo>
                <a:cubicBezTo>
                  <a:pt x="34" y="18974"/>
                  <a:pt x="88" y="19298"/>
                  <a:pt x="195" y="19552"/>
                </a:cubicBezTo>
                <a:cubicBezTo>
                  <a:pt x="501" y="20390"/>
                  <a:pt x="1165" y="21051"/>
                  <a:pt x="2007" y="21356"/>
                </a:cubicBezTo>
                <a:cubicBezTo>
                  <a:pt x="2591" y="21599"/>
                  <a:pt x="3466" y="21598"/>
                  <a:pt x="4926" y="21598"/>
                </a:cubicBezTo>
                <a:lnTo>
                  <a:pt x="16674" y="21598"/>
                </a:lnTo>
                <a:cubicBezTo>
                  <a:pt x="18134" y="21598"/>
                  <a:pt x="19009" y="21599"/>
                  <a:pt x="19593" y="21356"/>
                </a:cubicBezTo>
                <a:cubicBezTo>
                  <a:pt x="20435" y="21051"/>
                  <a:pt x="21099" y="20390"/>
                  <a:pt x="21405" y="19552"/>
                </a:cubicBezTo>
                <a:cubicBezTo>
                  <a:pt x="21512" y="19298"/>
                  <a:pt x="21566" y="18974"/>
                  <a:pt x="21600" y="18585"/>
                </a:cubicBezTo>
                <a:lnTo>
                  <a:pt x="21600" y="3013"/>
                </a:lnTo>
                <a:cubicBezTo>
                  <a:pt x="21566" y="2624"/>
                  <a:pt x="21512" y="2300"/>
                  <a:pt x="21405" y="2046"/>
                </a:cubicBezTo>
                <a:cubicBezTo>
                  <a:pt x="21099" y="1208"/>
                  <a:pt x="20435" y="547"/>
                  <a:pt x="19593" y="242"/>
                </a:cubicBezTo>
                <a:cubicBezTo>
                  <a:pt x="19009" y="-1"/>
                  <a:pt x="18134" y="0"/>
                  <a:pt x="16674" y="0"/>
                </a:cubicBezTo>
                <a:lnTo>
                  <a:pt x="4926" y="0"/>
                </a:lnTo>
                <a:close/>
              </a:path>
            </a:pathLst>
          </a:custGeom>
          <a:ln w="12700">
            <a:miter lim="400000"/>
          </a:ln>
        </p:spPr>
      </p:pic>
      <p:sp>
        <p:nvSpPr>
          <p:cNvPr id="149" name="PSIA Working group"/>
          <p:cNvSpPr txBox="1">
            <a:spLocks noGrp="1"/>
          </p:cNvSpPr>
          <p:nvPr>
            <p:ph type="title" idx="4294967295"/>
          </p:nvPr>
        </p:nvSpPr>
        <p:spPr>
          <a:xfrm>
            <a:off x="1521907" y="332687"/>
            <a:ext cx="9144001" cy="1097298"/>
          </a:xfrm>
          <a:prstGeom prst="rect">
            <a:avLst/>
          </a:prstGeom>
          <a:effectLst>
            <a:outerShdw blurRad="50800" dist="38100" dir="2700000" algn="tl" rotWithShape="0">
              <a:prstClr val="black">
                <a:alpha val="40000"/>
              </a:prstClr>
            </a:outerShdw>
          </a:effectLst>
        </p:spPr>
        <p:txBody>
          <a:bodyPr anchor="ctr">
            <a:normAutofit/>
          </a:bodyPr>
          <a:lstStyle/>
          <a:p>
            <a:pPr algn="ctr">
              <a:defRPr sz="6200" spc="992"/>
            </a:pPr>
            <a:r>
              <a:rPr dirty="0">
                <a:solidFill>
                  <a:schemeClr val="accent2">
                    <a:satOff val="44164"/>
                    <a:lumOff val="14231"/>
                  </a:schemeClr>
                </a:solidFill>
              </a:rPr>
              <a:t>PSIA </a:t>
            </a:r>
            <a:r>
              <a:rPr dirty="0"/>
              <a:t>Working group </a:t>
            </a:r>
          </a:p>
        </p:txBody>
      </p:sp>
      <p:pic>
        <p:nvPicPr>
          <p:cNvPr id="2" name="Picture 1">
            <a:extLst>
              <a:ext uri="{FF2B5EF4-FFF2-40B4-BE49-F238E27FC236}">
                <a16:creationId xmlns:a16="http://schemas.microsoft.com/office/drawing/2014/main" id="{C9D392BA-C5FE-372E-B56D-0C2CB4341C0B}"/>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103022" y="1698748"/>
            <a:ext cx="1421199" cy="1533993"/>
          </a:xfrm>
          <a:prstGeom prst="rect">
            <a:avLst/>
          </a:prstGeom>
          <a:noFill/>
          <a:ln>
            <a:noFill/>
          </a:ln>
        </p:spPr>
      </p:pic>
      <p:pic>
        <p:nvPicPr>
          <p:cNvPr id="3" name="Picture 2" descr="A person smiling in the snow&#10;&#10;Description automatically generated">
            <a:extLst>
              <a:ext uri="{FF2B5EF4-FFF2-40B4-BE49-F238E27FC236}">
                <a16:creationId xmlns:a16="http://schemas.microsoft.com/office/drawing/2014/main" id="{C8530E75-9BC9-86C1-DD3E-E94E42400B04}"/>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9244708" y="3481155"/>
            <a:ext cx="1344975" cy="1344975"/>
          </a:xfrm>
          <a:prstGeom prst="rect">
            <a:avLst/>
          </a:prstGeom>
          <a:noFill/>
          <a:ln>
            <a:noFill/>
          </a:ln>
        </p:spPr>
      </p:pic>
      <p:sp>
        <p:nvSpPr>
          <p:cNvPr id="5" name="TextBox 4">
            <a:extLst>
              <a:ext uri="{FF2B5EF4-FFF2-40B4-BE49-F238E27FC236}">
                <a16:creationId xmlns:a16="http://schemas.microsoft.com/office/drawing/2014/main" id="{AE2E0BB0-3445-1F8D-EA74-E152264C355A}"/>
              </a:ext>
            </a:extLst>
          </p:cNvPr>
          <p:cNvSpPr txBox="1"/>
          <p:nvPr/>
        </p:nvSpPr>
        <p:spPr>
          <a:xfrm>
            <a:off x="1626808" y="5865565"/>
            <a:ext cx="2561470" cy="615553"/>
          </a:xfrm>
          <a:prstGeom prst="rect">
            <a:avLst/>
          </a:prstGeom>
          <a:noFill/>
        </p:spPr>
        <p:txBody>
          <a:bodyPr wrap="none" rtlCol="0">
            <a:spAutoFit/>
          </a:bodyPr>
          <a:lstStyle/>
          <a:p>
            <a:r>
              <a:rPr lang="en-US" dirty="0"/>
              <a:t>Sergio Moreira, PhD</a:t>
            </a:r>
          </a:p>
          <a:p>
            <a:r>
              <a:rPr lang="en-US" sz="1600" dirty="0"/>
              <a:t>Community Insights Group</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IAIA21 | Psycho-social impact assessment as an element of your work…"/>
          <p:cNvSpPr txBox="1"/>
          <p:nvPr/>
        </p:nvSpPr>
        <p:spPr>
          <a:xfrm>
            <a:off x="1778882" y="1480093"/>
            <a:ext cx="8408965" cy="4938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normAutofit/>
          </a:bodyPr>
          <a:lstStyle/>
          <a:p>
            <a:pPr marL="274220" indent="-274220" defTabSz="340923">
              <a:spcBef>
                <a:spcPts val="2391"/>
              </a:spcBef>
              <a:buClr>
                <a:srgbClr val="646464"/>
              </a:buClr>
              <a:buSzPct val="90000"/>
              <a:buChar char="•"/>
              <a:defRPr sz="2988"/>
            </a:pPr>
            <a:r>
              <a:rPr sz="2101" dirty="0">
                <a:solidFill>
                  <a:schemeClr val="accent2">
                    <a:satOff val="44164"/>
                    <a:lumOff val="14231"/>
                  </a:schemeClr>
                </a:solidFill>
              </a:rPr>
              <a:t>IAIA21 | </a:t>
            </a:r>
            <a:r>
              <a:rPr sz="1969" dirty="0"/>
              <a:t>Psycho-social impact assessment as an element of your work</a:t>
            </a:r>
          </a:p>
          <a:p>
            <a:pPr marL="274220" indent="-274220" defTabSz="340923">
              <a:spcBef>
                <a:spcPts val="2391"/>
              </a:spcBef>
              <a:buClr>
                <a:srgbClr val="646464"/>
              </a:buClr>
              <a:buSzPct val="90000"/>
              <a:buChar char="•"/>
              <a:defRPr sz="2988"/>
            </a:pPr>
            <a:r>
              <a:rPr sz="2101" dirty="0">
                <a:solidFill>
                  <a:schemeClr val="accent2">
                    <a:satOff val="44164"/>
                    <a:lumOff val="14231"/>
                  </a:schemeClr>
                </a:solidFill>
              </a:rPr>
              <a:t>IAIA22 | </a:t>
            </a:r>
            <a:r>
              <a:rPr sz="1969" dirty="0"/>
              <a:t>Measurement, methods, </a:t>
            </a:r>
            <a:r>
              <a:rPr lang="en-AU" sz="1969" dirty="0"/>
              <a:t>&amp;</a:t>
            </a:r>
            <a:r>
              <a:rPr sz="1969" dirty="0"/>
              <a:t> meaning in </a:t>
            </a:r>
            <a:br>
              <a:rPr lang="en-AU" sz="1969" dirty="0"/>
            </a:br>
            <a:r>
              <a:rPr lang="en-AU" sz="1969" dirty="0"/>
              <a:t>                       </a:t>
            </a:r>
            <a:r>
              <a:rPr sz="1969" dirty="0"/>
              <a:t>psycho</a:t>
            </a:r>
            <a:r>
              <a:rPr lang="en-AU" sz="1969" dirty="0"/>
              <a:t>-</a:t>
            </a:r>
            <a:r>
              <a:rPr sz="1969" dirty="0"/>
              <a:t>social impact assessment</a:t>
            </a:r>
            <a:endParaRPr sz="1969" dirty="0">
              <a:solidFill>
                <a:schemeClr val="accent2">
                  <a:satOff val="44164"/>
                  <a:lumOff val="14231"/>
                </a:schemeClr>
              </a:solidFill>
            </a:endParaRPr>
          </a:p>
          <a:p>
            <a:pPr marL="274220" indent="-274220" defTabSz="340923">
              <a:spcBef>
                <a:spcPts val="2391"/>
              </a:spcBef>
              <a:buClr>
                <a:srgbClr val="646464"/>
              </a:buClr>
              <a:buSzPct val="90000"/>
              <a:buChar char="•"/>
              <a:defRPr sz="2988"/>
            </a:pPr>
            <a:r>
              <a:rPr sz="2101" dirty="0" err="1">
                <a:solidFill>
                  <a:schemeClr val="accent2">
                    <a:satOff val="44164"/>
                    <a:lumOff val="14231"/>
                  </a:schemeClr>
                </a:solidFill>
              </a:rPr>
              <a:t>Fas</a:t>
            </a:r>
            <a:r>
              <a:rPr lang="en-AU" sz="2101" dirty="0">
                <a:solidFill>
                  <a:schemeClr val="accent2">
                    <a:satOff val="44164"/>
                    <a:lumOff val="14231"/>
                  </a:schemeClr>
                </a:solidFill>
              </a:rPr>
              <a:t>T</a:t>
            </a:r>
            <a:r>
              <a:rPr sz="2101" dirty="0" err="1">
                <a:solidFill>
                  <a:schemeClr val="accent2">
                    <a:satOff val="44164"/>
                    <a:lumOff val="14231"/>
                  </a:schemeClr>
                </a:solidFill>
              </a:rPr>
              <a:t>ips</a:t>
            </a:r>
            <a:r>
              <a:rPr sz="2101" dirty="0">
                <a:solidFill>
                  <a:schemeClr val="accent2">
                    <a:satOff val="44164"/>
                    <a:lumOff val="14231"/>
                  </a:schemeClr>
                </a:solidFill>
              </a:rPr>
              <a:t> 2023 | </a:t>
            </a:r>
            <a:r>
              <a:rPr sz="1969" dirty="0"/>
              <a:t>Psycho-</a:t>
            </a:r>
            <a:r>
              <a:rPr lang="en-AU" sz="1969" dirty="0"/>
              <a:t>S</a:t>
            </a:r>
            <a:r>
              <a:rPr sz="1969" dirty="0" err="1"/>
              <a:t>ocial</a:t>
            </a:r>
            <a:r>
              <a:rPr sz="1969" dirty="0"/>
              <a:t> Impact Assessment</a:t>
            </a:r>
          </a:p>
          <a:p>
            <a:pPr marL="274220" indent="-274220" defTabSz="340923">
              <a:spcBef>
                <a:spcPts val="2391"/>
              </a:spcBef>
              <a:buClr>
                <a:srgbClr val="646464"/>
              </a:buClr>
              <a:buSzPct val="90000"/>
              <a:buChar char="•"/>
              <a:defRPr sz="2988"/>
            </a:pPr>
            <a:r>
              <a:rPr sz="2101" dirty="0">
                <a:solidFill>
                  <a:schemeClr val="accent2">
                    <a:satOff val="44164"/>
                    <a:lumOff val="14231"/>
                  </a:schemeClr>
                </a:solidFill>
              </a:rPr>
              <a:t>IAIA23 | </a:t>
            </a:r>
            <a:r>
              <a:rPr sz="1969" dirty="0"/>
              <a:t>Not the same, not so different: Distinctive features </a:t>
            </a:r>
            <a:br>
              <a:rPr lang="en-AU" sz="1969" dirty="0"/>
            </a:br>
            <a:r>
              <a:rPr lang="en-AU" sz="1969" dirty="0"/>
              <a:t>                       </a:t>
            </a:r>
            <a:r>
              <a:rPr sz="1969" dirty="0"/>
              <a:t>in SIA, PSIA and HIA</a:t>
            </a:r>
            <a:endParaRPr sz="1969" dirty="0">
              <a:solidFill>
                <a:schemeClr val="accent2">
                  <a:satOff val="44164"/>
                  <a:lumOff val="14231"/>
                </a:schemeClr>
              </a:solidFill>
            </a:endParaRPr>
          </a:p>
          <a:p>
            <a:pPr marL="274220" indent="-274220" defTabSz="340923">
              <a:spcBef>
                <a:spcPts val="2391"/>
              </a:spcBef>
              <a:buClr>
                <a:srgbClr val="646464"/>
              </a:buClr>
              <a:buSzPct val="90000"/>
              <a:buChar char="•"/>
              <a:defRPr sz="2988"/>
            </a:pPr>
            <a:r>
              <a:rPr sz="2101" dirty="0">
                <a:solidFill>
                  <a:schemeClr val="accent2">
                    <a:satOff val="44164"/>
                    <a:lumOff val="14231"/>
                  </a:schemeClr>
                </a:solidFill>
              </a:rPr>
              <a:t>IAIA24 | </a:t>
            </a:r>
            <a:r>
              <a:rPr sz="1969" dirty="0"/>
              <a:t>Psycho-</a:t>
            </a:r>
            <a:r>
              <a:rPr lang="en-AU" sz="1969" dirty="0"/>
              <a:t>s</a:t>
            </a:r>
            <a:r>
              <a:rPr sz="1969" dirty="0" err="1"/>
              <a:t>ocial</a:t>
            </a:r>
            <a:r>
              <a:rPr sz="1969" dirty="0"/>
              <a:t> impact assessment to help </a:t>
            </a:r>
            <a:br>
              <a:rPr lang="en-AU" sz="1969" dirty="0"/>
            </a:br>
            <a:r>
              <a:rPr lang="en-AU" sz="1969" dirty="0"/>
              <a:t>                       </a:t>
            </a:r>
            <a:r>
              <a:rPr sz="1969" dirty="0"/>
              <a:t>make transformation more just</a:t>
            </a:r>
            <a:endParaRPr sz="1969" dirty="0">
              <a:solidFill>
                <a:schemeClr val="accent2">
                  <a:satOff val="44164"/>
                  <a:lumOff val="14231"/>
                </a:schemeClr>
              </a:solidFill>
            </a:endParaRPr>
          </a:p>
          <a:p>
            <a:pPr marL="274220" indent="-274220" defTabSz="340923">
              <a:spcBef>
                <a:spcPts val="2391"/>
              </a:spcBef>
              <a:buClr>
                <a:srgbClr val="646464"/>
              </a:buClr>
              <a:buSzPct val="90000"/>
              <a:buChar char="•"/>
              <a:defRPr sz="2988"/>
            </a:pPr>
            <a:r>
              <a:rPr sz="2101" dirty="0">
                <a:solidFill>
                  <a:schemeClr val="accent2">
                    <a:satOff val="44164"/>
                    <a:lumOff val="14231"/>
                  </a:schemeClr>
                </a:solidFill>
              </a:rPr>
              <a:t>Webinar | </a:t>
            </a:r>
            <a:r>
              <a:rPr sz="1969" dirty="0"/>
              <a:t>Psycho-</a:t>
            </a:r>
            <a:r>
              <a:rPr lang="en-AU" sz="1969" dirty="0"/>
              <a:t>S</a:t>
            </a:r>
            <a:r>
              <a:rPr sz="1969" dirty="0" err="1"/>
              <a:t>ocial</a:t>
            </a:r>
            <a:r>
              <a:rPr sz="1969" dirty="0"/>
              <a:t> Impact Assessment – past, present and future</a:t>
            </a:r>
          </a:p>
        </p:txBody>
      </p:sp>
      <p:sp>
        <p:nvSpPr>
          <p:cNvPr id="154" name="PSIA Working group"/>
          <p:cNvSpPr txBox="1">
            <a:spLocks noGrp="1"/>
          </p:cNvSpPr>
          <p:nvPr>
            <p:ph type="title"/>
          </p:nvPr>
        </p:nvSpPr>
        <p:spPr>
          <a:xfrm>
            <a:off x="1554173" y="332687"/>
            <a:ext cx="9083655" cy="1097298"/>
          </a:xfrm>
          <a:prstGeom prst="rect">
            <a:avLst/>
          </a:prstGeom>
        </p:spPr>
        <p:txBody>
          <a:bodyPr/>
          <a:lstStyle/>
          <a:p>
            <a:pPr algn="ctr"/>
            <a:r>
              <a:rPr dirty="0">
                <a:solidFill>
                  <a:schemeClr val="accent2">
                    <a:satOff val="44164"/>
                    <a:lumOff val="14231"/>
                  </a:schemeClr>
                </a:solidFill>
              </a:rPr>
              <a:t>PSIA </a:t>
            </a:r>
            <a:r>
              <a:rPr dirty="0"/>
              <a:t>Working group </a:t>
            </a:r>
          </a:p>
        </p:txBody>
      </p:sp>
      <p:pic>
        <p:nvPicPr>
          <p:cNvPr id="2" name="Picture 1">
            <a:extLst>
              <a:ext uri="{FF2B5EF4-FFF2-40B4-BE49-F238E27FC236}">
                <a16:creationId xmlns:a16="http://schemas.microsoft.com/office/drawing/2014/main" id="{93281D9E-AA10-2921-4658-79E1C332393B}"/>
              </a:ext>
            </a:extLst>
          </p:cNvPr>
          <p:cNvPicPr>
            <a:picLocks noChangeAspect="1"/>
          </p:cNvPicPr>
          <p:nvPr/>
        </p:nvPicPr>
        <p:blipFill>
          <a:blip r:embed="rId2">
            <a:alphaModFix amt="25000"/>
          </a:blip>
          <a:stretch>
            <a:fillRect/>
          </a:stretch>
        </p:blipFill>
        <p:spPr>
          <a:xfrm>
            <a:off x="0" y="6104237"/>
            <a:ext cx="12192000" cy="753763"/>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What is PSIA?"/>
          <p:cNvSpPr txBox="1">
            <a:spLocks noGrp="1"/>
          </p:cNvSpPr>
          <p:nvPr>
            <p:ph type="title"/>
          </p:nvPr>
        </p:nvSpPr>
        <p:spPr>
          <a:xfrm>
            <a:off x="1521907" y="332687"/>
            <a:ext cx="9144001" cy="1097298"/>
          </a:xfrm>
          <a:prstGeom prst="rect">
            <a:avLst/>
          </a:prstGeom>
        </p:spPr>
        <p:txBody>
          <a:bodyPr/>
          <a:lstStyle/>
          <a:p>
            <a:pPr algn="ctr"/>
            <a:r>
              <a:t>What is </a:t>
            </a:r>
            <a:r>
              <a:rPr>
                <a:solidFill>
                  <a:schemeClr val="accent2">
                    <a:satOff val="44164"/>
                    <a:lumOff val="14231"/>
                  </a:schemeClr>
                </a:solidFill>
              </a:rPr>
              <a:t>PSIA</a:t>
            </a:r>
            <a:r>
              <a:t>?</a:t>
            </a:r>
          </a:p>
        </p:txBody>
      </p:sp>
      <p:sp>
        <p:nvSpPr>
          <p:cNvPr id="157" name="the human experience of impacts"/>
          <p:cNvSpPr/>
          <p:nvPr/>
        </p:nvSpPr>
        <p:spPr>
          <a:xfrm>
            <a:off x="7355086" y="2335113"/>
            <a:ext cx="2794992" cy="2794992"/>
          </a:xfrm>
          <a:prstGeom prst="ellipse">
            <a:avLst/>
          </a:prstGeom>
          <a:solidFill>
            <a:srgbClr val="7AD4FB">
              <a:alpha val="20000"/>
            </a:srgbClr>
          </a:solidFill>
          <a:ln w="25400">
            <a:solidFill>
              <a:srgbClr val="7AD4FB"/>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spcBef>
                <a:spcPts val="3200"/>
              </a:spcBef>
              <a:defRPr sz="3600">
                <a:latin typeface="Avenir Heavy"/>
                <a:ea typeface="Avenir Heavy"/>
                <a:cs typeface="Avenir Heavy"/>
                <a:sym typeface="Avenir Heavy"/>
              </a:defRPr>
            </a:lvl1pPr>
          </a:lstStyle>
          <a:p>
            <a:pPr algn="ctr"/>
            <a:r>
              <a:rPr sz="2531" dirty="0"/>
              <a:t>the human experience of impacts</a:t>
            </a:r>
          </a:p>
        </p:txBody>
      </p:sp>
      <p:grpSp>
        <p:nvGrpSpPr>
          <p:cNvPr id="160" name="Group"/>
          <p:cNvGrpSpPr/>
          <p:nvPr/>
        </p:nvGrpSpPr>
        <p:grpSpPr>
          <a:xfrm>
            <a:off x="2041921" y="2236887"/>
            <a:ext cx="2794993" cy="3176191"/>
            <a:chOff x="0" y="0"/>
            <a:chExt cx="3975100" cy="4517248"/>
          </a:xfrm>
        </p:grpSpPr>
        <p:sp>
          <p:nvSpPr>
            <p:cNvPr id="158" name="“subset of social impacts arising from project that specifically relate to the mental health, psychological wellbeing and emotions of people”"/>
            <p:cNvSpPr/>
            <p:nvPr/>
          </p:nvSpPr>
          <p:spPr>
            <a:xfrm>
              <a:off x="0" y="0"/>
              <a:ext cx="3975100" cy="3975100"/>
            </a:xfrm>
            <a:prstGeom prst="ellipse">
              <a:avLst/>
            </a:prstGeom>
            <a:solidFill>
              <a:srgbClr val="7AD4FB">
                <a:alpha val="20000"/>
              </a:srgbClr>
            </a:solidFill>
            <a:ln w="25400" cap="flat">
              <a:solidFill>
                <a:srgbClr val="7AD4FB"/>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noAutofit/>
            </a:bodyPr>
            <a:lstStyle/>
            <a:p>
              <a:pPr>
                <a:spcBef>
                  <a:spcPts val="2250"/>
                </a:spcBef>
                <a:defRPr sz="2500"/>
              </a:pPr>
              <a:r>
                <a:rPr sz="1600" dirty="0"/>
                <a:t>“</a:t>
              </a:r>
              <a:r>
                <a:rPr sz="1600" dirty="0">
                  <a:latin typeface="Avenir Book Oblique"/>
                  <a:ea typeface="Avenir Book Oblique"/>
                  <a:cs typeface="Avenir Book Oblique"/>
                  <a:sym typeface="Avenir Book Oblique"/>
                </a:rPr>
                <a:t>subset of social impacts arising from project</a:t>
              </a:r>
              <a:r>
                <a:rPr lang="en-AU" sz="1600" dirty="0">
                  <a:latin typeface="Avenir Book Oblique"/>
                  <a:ea typeface="Avenir Book Oblique"/>
                  <a:cs typeface="Avenir Book Oblique"/>
                  <a:sym typeface="Avenir Book Oblique"/>
                </a:rPr>
                <a:t>s</a:t>
              </a:r>
              <a:r>
                <a:rPr sz="1600" dirty="0">
                  <a:latin typeface="Avenir Book Oblique"/>
                  <a:ea typeface="Avenir Book Oblique"/>
                  <a:cs typeface="Avenir Book Oblique"/>
                  <a:sym typeface="Avenir Book Oblique"/>
                </a:rPr>
                <a:t> that specifically relate to the mental health, psychological wellbeing and emotions of people</a:t>
              </a:r>
              <a:r>
                <a:rPr sz="1600" dirty="0"/>
                <a:t>”</a:t>
              </a:r>
            </a:p>
          </p:txBody>
        </p:sp>
        <p:sp>
          <p:nvSpPr>
            <p:cNvPr id="159" name="Rifkin et al (2023)"/>
            <p:cNvSpPr txBox="1"/>
            <p:nvPr/>
          </p:nvSpPr>
          <p:spPr>
            <a:xfrm>
              <a:off x="1080692" y="4137610"/>
              <a:ext cx="1878577" cy="3796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spcBef>
                  <a:spcPts val="3200"/>
                </a:spcBef>
                <a:defRPr sz="1800"/>
              </a:lvl1pPr>
            </a:lstStyle>
            <a:p>
              <a:r>
                <a:rPr sz="1266" dirty="0"/>
                <a:t>Rifkin </a:t>
              </a:r>
              <a:r>
                <a:rPr sz="1266" i="1" dirty="0"/>
                <a:t>et al</a:t>
              </a:r>
              <a:r>
                <a:rPr lang="en-AU" sz="1266" i="1" dirty="0"/>
                <a:t>.</a:t>
              </a:r>
              <a:r>
                <a:rPr sz="1266" i="1" dirty="0"/>
                <a:t> </a:t>
              </a:r>
              <a:r>
                <a:rPr sz="1266" dirty="0"/>
                <a:t>(2023)</a:t>
              </a:r>
            </a:p>
          </p:txBody>
        </p:sp>
      </p:grpSp>
      <p:grpSp>
        <p:nvGrpSpPr>
          <p:cNvPr id="163" name="Group"/>
          <p:cNvGrpSpPr/>
          <p:nvPr/>
        </p:nvGrpSpPr>
        <p:grpSpPr>
          <a:xfrm>
            <a:off x="4685109" y="2236887"/>
            <a:ext cx="2794992" cy="3176191"/>
            <a:chOff x="0" y="0"/>
            <a:chExt cx="3975100" cy="4517248"/>
          </a:xfrm>
        </p:grpSpPr>
        <p:sp>
          <p:nvSpPr>
            <p:cNvPr id="161" name="“impacts (…) in how people experience their world, (…) their patterns of daily activities (…), as well as their mental health”"/>
            <p:cNvSpPr/>
            <p:nvPr/>
          </p:nvSpPr>
          <p:spPr>
            <a:xfrm>
              <a:off x="0" y="0"/>
              <a:ext cx="3975100" cy="3975100"/>
            </a:xfrm>
            <a:prstGeom prst="ellipse">
              <a:avLst/>
            </a:prstGeom>
            <a:solidFill>
              <a:srgbClr val="7AD4FB">
                <a:alpha val="20000"/>
              </a:srgbClr>
            </a:solidFill>
            <a:ln w="25400" cap="flat">
              <a:solidFill>
                <a:srgbClr val="7AD4FB"/>
              </a:solidFill>
              <a:prstDash val="solid"/>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noAutofit/>
            </a:bodyPr>
            <a:lstStyle>
              <a:lvl1pPr>
                <a:spcBef>
                  <a:spcPts val="3200"/>
                </a:spcBef>
                <a:defRPr sz="2500"/>
              </a:lvl1pPr>
            </a:lstStyle>
            <a:p>
              <a:r>
                <a:rPr sz="1600" dirty="0"/>
                <a:t>“impacts (…) in how people experience their world, (…) their patterns of daily activities (…), as well as their mental health”</a:t>
              </a:r>
            </a:p>
          </p:txBody>
        </p:sp>
        <p:sp>
          <p:nvSpPr>
            <p:cNvPr id="162" name="Edelstein &amp; Vanclay (2024)"/>
            <p:cNvSpPr txBox="1"/>
            <p:nvPr/>
          </p:nvSpPr>
          <p:spPr>
            <a:xfrm>
              <a:off x="614692" y="4137610"/>
              <a:ext cx="2730412" cy="3796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spcBef>
                  <a:spcPts val="3200"/>
                </a:spcBef>
                <a:defRPr sz="1800"/>
              </a:lvl1pPr>
            </a:lstStyle>
            <a:p>
              <a:r>
                <a:rPr sz="1266"/>
                <a:t>Edelstein &amp; Vanclay (2024)</a:t>
              </a:r>
            </a:p>
          </p:txBody>
        </p:sp>
      </p:grpSp>
      <p:pic>
        <p:nvPicPr>
          <p:cNvPr id="2" name="Picture 1">
            <a:extLst>
              <a:ext uri="{FF2B5EF4-FFF2-40B4-BE49-F238E27FC236}">
                <a16:creationId xmlns:a16="http://schemas.microsoft.com/office/drawing/2014/main" id="{DC40A735-C9CA-6204-3582-31EDE9305B75}"/>
              </a:ext>
            </a:extLst>
          </p:cNvPr>
          <p:cNvPicPr>
            <a:picLocks noChangeAspect="1"/>
          </p:cNvPicPr>
          <p:nvPr/>
        </p:nvPicPr>
        <p:blipFill>
          <a:blip r:embed="rId2">
            <a:alphaModFix amt="25000"/>
          </a:blip>
          <a:stretch>
            <a:fillRect/>
          </a:stretch>
        </p:blipFill>
        <p:spPr>
          <a:xfrm>
            <a:off x="0" y="6104237"/>
            <a:ext cx="12192000" cy="753763"/>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advAuto="0"/>
      <p:bldP spid="160" grpId="0" animBg="1" advAuto="0"/>
      <p:bldP spid="163" grpId="0" animBg="1" advAuto="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3915</TotalTime>
  <Words>4346</Words>
  <Application>Microsoft Office PowerPoint</Application>
  <PresentationFormat>Widescreen</PresentationFormat>
  <Paragraphs>493</Paragraphs>
  <Slides>48</Slides>
  <Notes>12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48</vt:i4>
      </vt:variant>
    </vt:vector>
  </HeadingPairs>
  <TitlesOfParts>
    <vt:vector size="61" baseType="lpstr">
      <vt:lpstr>Aptos</vt:lpstr>
      <vt:lpstr>Aptos Display</vt:lpstr>
      <vt:lpstr>Arial</vt:lpstr>
      <vt:lpstr>Avenir Book Oblique</vt:lpstr>
      <vt:lpstr>Avenir Light</vt:lpstr>
      <vt:lpstr>Calibri</vt:lpstr>
      <vt:lpstr>Calibri Light</vt:lpstr>
      <vt:lpstr>Cambria</vt:lpstr>
      <vt:lpstr>Gill Sans MT</vt:lpstr>
      <vt:lpstr>Lato-Bold</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Why you are here</vt:lpstr>
      <vt:lpstr>PSIA Working group </vt:lpstr>
      <vt:lpstr>PSIA Working group </vt:lpstr>
      <vt:lpstr>What is PSIA?</vt:lpstr>
      <vt:lpstr>How does PSIA fit within IA Practice? </vt:lpstr>
      <vt:lpstr>Why does PSIA Matter?</vt:lpstr>
      <vt:lpstr>Origins of PSIA</vt:lpstr>
      <vt:lpstr>How PSIA became my mission &amp; What I learned</vt:lpstr>
      <vt:lpstr>Social Process in Eco-Historical Context</vt:lpstr>
      <vt:lpstr>Theory: Elements Of Psycho-Social Impact</vt:lpstr>
      <vt:lpstr>LIFESCAPE: Altered Understanding of Daily Life</vt:lpstr>
      <vt:lpstr> LIFESTYLE: Adjustments and Adaptations  to Normal Activity Patterns </vt:lpstr>
      <vt:lpstr>LIFESTRAIN: Stress and Coping</vt:lpstr>
      <vt:lpstr>Lifecycle x Impact</vt:lpstr>
      <vt:lpstr> </vt:lpstr>
      <vt:lpstr>PowerPoint Presentation</vt:lpstr>
      <vt:lpstr>Mid-1990s  EPA required ASARCO to start Superfund cleanup in            worst areas.  One square mile site designated.  Study of Psycho-Social Impacts of living in Superfund site         -&gt; litigation  Field study in North Tacoma &amp; Ruston, Washington:         June 20 - July 1, 1994  Residents, businesses, officials; + observations          during 2-week residency   100-page summary of results. </vt:lpstr>
      <vt:lpstr> </vt:lpstr>
      <vt:lpstr> </vt:lpstr>
      <vt:lpstr>  My work demonstrates that PSIA can be used         to develop generalizable theory              and a substantial literature,                   where theory is tested, refined and extended.  </vt:lpstr>
      <vt:lpstr>Recognising cultural dimensions in     psycho-social impact assessment </vt:lpstr>
      <vt:lpstr>PowerPoint Presentation</vt:lpstr>
      <vt:lpstr>PowerPoint Presentation</vt:lpstr>
      <vt:lpstr>PSIA Complexities</vt:lpstr>
      <vt:lpstr>Psycho-Social or Social-Psychological? </vt:lpstr>
      <vt:lpstr>Psycho-Social or Social-Psychological? </vt:lpstr>
      <vt:lpstr>Psycho-Social or Social-Psychological? </vt:lpstr>
      <vt:lpstr>Psycho-Social or Social-Psychological? </vt:lpstr>
      <vt:lpstr>Psycho-Social &amp; Social-Psychological </vt:lpstr>
      <vt:lpstr>Example: U.S. Wind Energy Projects</vt:lpstr>
      <vt:lpstr>Take-aways</vt:lpstr>
      <vt:lpstr>Where is the Field Heading?</vt:lpstr>
      <vt:lpstr>Upcoming PSIA Activities</vt:lpstr>
      <vt:lpstr>Questions &amp; Answers</vt:lpstr>
      <vt:lpstr>PowerPoint Presentation</vt:lpstr>
      <vt:lpstr>PowerPoint Presentation</vt:lpstr>
      <vt:lpstr>Finding 2: Implications   … Despite periodic waves of publicity about events related to the Asarco smelter, it was not until the EPA meetings and newsletters dealing with the residential cleanup commenced that some community residents understood the implications of what they had experienced and heard about previously ….    Long-term residents were adapted to an industrial environment. …The "Tacoma Aroma" was widely identified as being a symbol of the area. Even residents concerned about risks associated with Asarco viewed [its] stack as an important landmark and historical site.    When the officials told them to take precautions with gardening, to wear gloves, to prevent small children eating dirt, etc., "I started to realize how this was going to affect small day-to-day decisions."</vt:lpstr>
      <vt:lpstr>Finding 4: Anger   There have been numerous and continuing disruptions and sources of stress for residents … [that] relate to residents' lifestyle and lifescape.    Sometimes I wake up in the middle of the night and realize I did not vacuum the carpet.   A respondent highly stressed from cancer is now afraid to dig in her own yard.   They feel anger that they were never told of precautions until last year. And they are angry at the prospect of having to live in the future with precautions so as to minimize the costs for Asarco. It is unfair that the burden of proof is put on the resident.   She is angry over her cancer. She had just retired one month before.  </vt:lpstr>
      <vt:lpstr>Finding 5: Fear  Anticipatory fears concerning the potential health effects of arsenic and lead exposure are reported by a significant number of residents.   Because there will be contaminants remaining after the Superfund cleanup, such fears may become inherent to this community.   If this is a problem, and we lived here all these years, then we are already exposed to it.   In 5 years, they could come and say that 50% of the people here have cancer because of the arsenic. They come up with new things all the time.   </vt:lpstr>
      <vt:lpstr>Finding 7: Adverse impacts  The period of remediation and cleanup has brought very specific adverse impacts to the community that include disruption, noise, intrusion, lifestyle change, demand for supervision of activities, the need to negotiate over the acceptable outcomes for properties and visual reminders of risk.  These [impacts] represent significant stressors for residents, regardless of whether they believe or disbelieve that there is a significant health risk associated with the contamination itself.   Expect it will take 10 years, by the time we are 60.   They told us not to dig in the dirt or plant plants, eat fruit, let the kids play in sand at school or in the dirt. But the kids played every day at school. How do you stop kids from playing?  </vt:lpstr>
      <vt:lpstr>Finding 9: Health concerns  Some residents appear to have undergone a shift of their life expectations about health, either using the Asarco contamination to explain existing health problems or to anticipate future ones.   Health concern was particularly pronounced amongst parents concerned for the health of their children.   - Youngest child delayed learning---is it from eating soil?   - Child's leukemia due to smelter (potentially).  Eric got cancer from the dang smelter.  - Lost uncle and husband to cancer. Before they became ill, both worked in yard. Questions whether soil had something to do with it. Neighbors died of cancer, too. Kept returning to cancer. New realization.  Son got asthma at 6. "Did we move here and hurt our son”</vt:lpstr>
      <vt:lpstr>Finding 11: Home  Many residents have fundamentally changed the way they think about their homes and property as the result of contamination.  Particularly regarding yards, the exterior portion of the home, severe impacts have occurred in terms of feelings of safety and freedom to engage in desired activities ….  They took away our sense of well-being inside your own home.   Are you going to invite people for "arsenic burgers"?   I almost feel like a prisoner in my own home. Home ceases to be a home,  It is only a house.</vt:lpstr>
      <vt:lpstr>Finding 13: Distrust  Social trust, specifically trust for government, has been shaken or reinforced in a negative way for many respondents. Distrust of Asarco was also evident.   Partially as an outgrowth of these two social distrusts, there also is a technological distrust in evidence - distrust of the cleanup.   Some personal and interpersonal blame was also in evidence.  I am almost anti-government the way they cover things up.  I think they knew years before.  It is big business.  They kept a hush on it.  The fact that the DOE safe level was considerably less than what EPA said was safe led some residents to question whether EPA was looking out for their interest.   EPA is trying to get Asarco to clean up even if the cleanup will not fix the problem.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Will Rifkin</dc:creator>
  <cp:lastModifiedBy>Kiesha Blaser</cp:lastModifiedBy>
  <cp:revision>110</cp:revision>
  <dcterms:created xsi:type="dcterms:W3CDTF">2024-11-11T05:17:24Z</dcterms:created>
  <dcterms:modified xsi:type="dcterms:W3CDTF">2024-11-18T21:11:45Z</dcterms:modified>
</cp:coreProperties>
</file>